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5" r:id="rId2"/>
  </p:sldMasterIdLst>
  <p:notesMasterIdLst>
    <p:notesMasterId r:id="rId30"/>
  </p:notesMasterIdLst>
  <p:sldIdLst>
    <p:sldId id="284" r:id="rId3"/>
    <p:sldId id="256" r:id="rId4"/>
    <p:sldId id="257" r:id="rId5"/>
    <p:sldId id="258" r:id="rId6"/>
    <p:sldId id="281" r:id="rId7"/>
    <p:sldId id="279" r:id="rId8"/>
    <p:sldId id="282" r:id="rId9"/>
    <p:sldId id="28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83" r:id="rId29"/>
  </p:sldIdLst>
  <p:sldSz cx="18288000" cy="10287000"/>
  <p:notesSz cx="10287000" cy="18288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jrVNhsP7VjmOT1vT4Oi19obxeGd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浅倉章平" initials="" lastIdx="5" clrIdx="0"/>
  <p:cmAuthor id="1" name="山本菜緒" initials="" lastIdx="4" clrIdx="1"/>
  <p:cmAuthor id="2" name="姥谷 望美" initials="姥谷" lastIdx="1" clrIdx="2">
    <p:extLst>
      <p:ext uri="{19B8F6BF-5375-455C-9EA6-DF929625EA0E}">
        <p15:presenceInfo xmlns:p15="http://schemas.microsoft.com/office/powerpoint/2012/main" userId="S::nozomi.ubatani@bizreach.co.jp::c73ac6b1-893a-4ae2-8d08-456bfb1991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87"/>
    <p:restoredTop sz="94858"/>
  </p:normalViewPr>
  <p:slideViewPr>
    <p:cSldViewPr snapToGrid="0">
      <p:cViewPr varScale="1">
        <p:scale>
          <a:sx n="69" d="100"/>
          <a:sy n="69" d="100"/>
        </p:scale>
        <p:origin x="8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714825" y="1371600"/>
            <a:ext cx="6858325" cy="6858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064582057c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064582057c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3" name="Google Shape;103;p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3" name="Google Shape;123;p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4" name="Google Shape;134;p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4" name="Google Shape;144;p1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7" name="Google Shape;157;p1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2" name="Google Shape;172;p1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7" name="Google Shape;187;p1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8" name="Google Shape;208;p1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0" name="Google Shape;220;p1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4" name="Google Shape;234;p1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" name="Google Shape;33;p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3" name="Google Shape;243;p1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3" name="Google Shape;253;p1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3" name="Google Shape;263;p1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3" name="Google Shape;273;p2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4" name="Google Shape;284;p2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6" name="Google Shape;296;p2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9" name="Google Shape;309;p2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" name="Google Shape;44;p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" name="Google Shape;54;p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altLang="ja-JP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1" name="Google Shape;141;p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altLang="ja-JP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3" name="Google Shape;153;p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altLang="ja-JP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4" name="Google Shape;164;p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altLang="ja-JP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3" name="Google Shape;93;p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ユーザー設定レイアウト">
  <p:cSld name="ユーザー設定レイアウト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2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00" y="190500"/>
            <a:ext cx="17897475" cy="989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5"/>
          <p:cNvSpPr/>
          <p:nvPr/>
        </p:nvSpPr>
        <p:spPr>
          <a:xfrm>
            <a:off x="16601015" y="9610725"/>
            <a:ext cx="1057982" cy="179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白紙 1">
  <p:cSld name="白紙 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7113568" y="9499689"/>
            <a:ext cx="1097400" cy="787565"/>
          </a:xfrm>
          <a:prstGeom prst="rect">
            <a:avLst/>
          </a:prstGeom>
        </p:spPr>
        <p:txBody>
          <a:bodyPr spcFirstLastPara="1" wrap="square" lIns="167600" tIns="167600" rIns="167600" bIns="1676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  <p:extLst>
      <p:ext uri="{BB962C8B-B14F-4D97-AF65-F5344CB8AC3E}">
        <p14:creationId xmlns:p14="http://schemas.microsoft.com/office/powerpoint/2010/main" val="2109593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白紙 1 2">
  <p:cSld name="白紙 1 2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/>
          <p:nvPr/>
        </p:nvSpPr>
        <p:spPr>
          <a:xfrm>
            <a:off x="311725" y="3806514"/>
            <a:ext cx="17770200" cy="62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83775" rIns="83775" bIns="83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" altLang="en-US" sz="3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チームの成長につながる、人事評価クラウド</a:t>
            </a:r>
            <a:endParaRPr sz="36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59726" y="4670187"/>
            <a:ext cx="5768551" cy="127343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17113568" y="9499689"/>
            <a:ext cx="1097400" cy="787565"/>
          </a:xfrm>
          <a:prstGeom prst="rect">
            <a:avLst/>
          </a:prstGeom>
        </p:spPr>
        <p:txBody>
          <a:bodyPr spcFirstLastPara="1" wrap="square" lIns="167600" tIns="167600" rIns="167600" bIns="1676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  <p:extLst>
      <p:ext uri="{BB962C8B-B14F-4D97-AF65-F5344CB8AC3E}">
        <p14:creationId xmlns:p14="http://schemas.microsoft.com/office/powerpoint/2010/main" val="4244850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白紙 1 2 1">
  <p:cSld name="白紙 1 2 1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/>
        </p:nvSpPr>
        <p:spPr>
          <a:xfrm>
            <a:off x="311725" y="3806514"/>
            <a:ext cx="17770200" cy="62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83775" rIns="83775" bIns="83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altLang="ja" sz="3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HR</a:t>
            </a:r>
            <a:r>
              <a:rPr lang="ja" altLang="en-US" sz="3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テックで人事を可視化する</a:t>
            </a:r>
            <a:endParaRPr sz="36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Google Shape;29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47651" y="4736617"/>
            <a:ext cx="6298347" cy="119602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17113568" y="9499689"/>
            <a:ext cx="1097400" cy="787565"/>
          </a:xfrm>
          <a:prstGeom prst="rect">
            <a:avLst/>
          </a:prstGeom>
        </p:spPr>
        <p:txBody>
          <a:bodyPr spcFirstLastPara="1" wrap="square" lIns="167600" tIns="167600" rIns="167600" bIns="1676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  <p:extLst>
      <p:ext uri="{BB962C8B-B14F-4D97-AF65-F5344CB8AC3E}">
        <p14:creationId xmlns:p14="http://schemas.microsoft.com/office/powerpoint/2010/main" val="1853988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白紙 1 1 2">
  <p:cSld name="白紙 1 1 2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2" cy="930198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8"/>
          <p:cNvSpPr txBox="1"/>
          <p:nvPr/>
        </p:nvSpPr>
        <p:spPr>
          <a:xfrm>
            <a:off x="919808" y="9925504"/>
            <a:ext cx="16432800" cy="273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7575" tIns="83775" rIns="167575" bIns="83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altLang="ja" sz="1600" b="0" i="0" u="none" strike="noStrike" cap="none">
                <a:solidFill>
                  <a:srgbClr val="535966"/>
                </a:solidFill>
                <a:latin typeface="Arial"/>
                <a:ea typeface="Arial"/>
                <a:cs typeface="Arial"/>
                <a:sym typeface="Arial"/>
              </a:rPr>
              <a:t>Copyright © BizReach, Inc. All Rights Reserved.</a:t>
            </a:r>
            <a:endParaRPr sz="1600" b="0" i="0" u="none" strike="noStrike" cap="none">
              <a:solidFill>
                <a:srgbClr val="5359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8"/>
          <p:cNvPicPr preferRelativeResize="0"/>
          <p:nvPr/>
        </p:nvPicPr>
        <p:blipFill rotWithShape="1">
          <a:blip r:embed="rId3">
            <a:alphaModFix/>
          </a:blip>
          <a:srcRect r="34899"/>
          <a:stretch/>
        </p:blipFill>
        <p:spPr>
          <a:xfrm>
            <a:off x="5971498" y="3273665"/>
            <a:ext cx="6344994" cy="185083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17113568" y="9499689"/>
            <a:ext cx="1097400" cy="787565"/>
          </a:xfrm>
          <a:prstGeom prst="rect">
            <a:avLst/>
          </a:prstGeom>
        </p:spPr>
        <p:txBody>
          <a:bodyPr spcFirstLastPara="1" wrap="square" lIns="167600" tIns="167600" rIns="167600" bIns="1676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  <p:extLst>
      <p:ext uri="{BB962C8B-B14F-4D97-AF65-F5344CB8AC3E}">
        <p14:creationId xmlns:p14="http://schemas.microsoft.com/office/powerpoint/2010/main" val="2610859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白紙 1 1 1">
  <p:cSld name="白紙 1 1 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2" cy="9301982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"/>
          <p:cNvSpPr txBox="1"/>
          <p:nvPr/>
        </p:nvSpPr>
        <p:spPr>
          <a:xfrm>
            <a:off x="919808" y="9925504"/>
            <a:ext cx="16432800" cy="273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7575" tIns="83775" rIns="167575" bIns="83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altLang="ja" sz="1600" b="0" i="0" u="none" strike="noStrike" cap="none">
                <a:solidFill>
                  <a:srgbClr val="535966"/>
                </a:solidFill>
                <a:latin typeface="Arial"/>
                <a:ea typeface="Arial"/>
                <a:cs typeface="Arial"/>
                <a:sym typeface="Arial"/>
              </a:rPr>
              <a:t>Copyright © BizReach, Inc. All Rights Reserved.</a:t>
            </a:r>
            <a:endParaRPr sz="1600" b="0" i="0" u="none" strike="noStrike" cap="none">
              <a:solidFill>
                <a:srgbClr val="5359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Google Shape;3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4776" y="3277267"/>
            <a:ext cx="8678449" cy="191578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7113568" y="9499689"/>
            <a:ext cx="1097400" cy="787565"/>
          </a:xfrm>
          <a:prstGeom prst="rect">
            <a:avLst/>
          </a:prstGeom>
        </p:spPr>
        <p:txBody>
          <a:bodyPr spcFirstLastPara="1" wrap="square" lIns="167600" tIns="167600" rIns="167600" bIns="1676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  <p:extLst>
      <p:ext uri="{BB962C8B-B14F-4D97-AF65-F5344CB8AC3E}">
        <p14:creationId xmlns:p14="http://schemas.microsoft.com/office/powerpoint/2010/main" val="1143115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">
  <p:cSld name="1_Conten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144000" y="926774"/>
            <a:ext cx="18000000" cy="54025"/>
          </a:xfrm>
          <a:prstGeom prst="rect">
            <a:avLst/>
          </a:prstGeom>
          <a:gradFill>
            <a:gsLst>
              <a:gs pos="0">
                <a:srgbClr val="7653D7"/>
              </a:gs>
              <a:gs pos="100000">
                <a:srgbClr val="2D9BD7"/>
              </a:gs>
            </a:gsLst>
            <a:lin ang="6600130" scaled="0"/>
          </a:gradFill>
          <a:ln>
            <a:noFill/>
          </a:ln>
        </p:spPr>
        <p:txBody>
          <a:bodyPr spcFirstLastPara="1" wrap="square" lIns="167575" tIns="83775" rIns="167575" bIns="83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endParaRPr sz="3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7386509" y="9925185"/>
            <a:ext cx="891600" cy="37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7575" tIns="83775" rIns="167575" bIns="837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432348" y="863"/>
            <a:ext cx="17856000" cy="979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7575" tIns="83775" rIns="167575" bIns="837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10"/>
          <p:cNvSpPr/>
          <p:nvPr/>
        </p:nvSpPr>
        <p:spPr>
          <a:xfrm>
            <a:off x="15946548" y="33247"/>
            <a:ext cx="2160000" cy="243113"/>
          </a:xfrm>
          <a:prstGeom prst="rect">
            <a:avLst/>
          </a:prstGeom>
          <a:noFill/>
          <a:ln w="25400" cap="flat" cmpd="sng">
            <a:solidFill>
              <a:srgbClr val="9B1F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3775" tIns="41900" rIns="83775" bIns="4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altLang="ja" sz="1600" b="0" i="0" u="none" strike="noStrike" cap="none">
                <a:solidFill>
                  <a:srgbClr val="9B1F23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600" b="0" i="0" u="none" strike="noStrike" cap="none">
              <a:solidFill>
                <a:srgbClr val="9B1F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10"/>
          <p:cNvSpPr txBox="1">
            <a:spLocks noGrp="1"/>
          </p:cNvSpPr>
          <p:nvPr>
            <p:ph type="subTitle" idx="1"/>
          </p:nvPr>
        </p:nvSpPr>
        <p:spPr>
          <a:xfrm>
            <a:off x="311725" y="1456634"/>
            <a:ext cx="17770200" cy="62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83775" rIns="83775" bIns="837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7" name="Google Shape;47;p10"/>
          <p:cNvPicPr preferRelativeResize="0"/>
          <p:nvPr/>
        </p:nvPicPr>
        <p:blipFill rotWithShape="1">
          <a:blip r:embed="rId2">
            <a:alphaModFix/>
          </a:blip>
          <a:srcRect r="30531"/>
          <a:stretch/>
        </p:blipFill>
        <p:spPr>
          <a:xfrm>
            <a:off x="16004050" y="310897"/>
            <a:ext cx="2025500" cy="5919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5153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1">
  <p:cSld name="Contents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549650" y="3260159"/>
            <a:ext cx="8839500" cy="6227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83775" rIns="83775" bIns="83775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35B6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53B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53B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53B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53B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53B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53B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53B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53B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17386509" y="9925185"/>
            <a:ext cx="891600" cy="37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7575" tIns="83775" rIns="167575" bIns="837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  <p:sp>
        <p:nvSpPr>
          <p:cNvPr id="51" name="Google Shape;51;p11"/>
          <p:cNvSpPr txBox="1">
            <a:spLocks noGrp="1"/>
          </p:cNvSpPr>
          <p:nvPr>
            <p:ph type="title"/>
          </p:nvPr>
        </p:nvSpPr>
        <p:spPr>
          <a:xfrm>
            <a:off x="1930499" y="1383366"/>
            <a:ext cx="8077800" cy="979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7575" tIns="83775" rIns="167575" bIns="83775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B4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53B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B4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53B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B4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53B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B4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53B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B4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53B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B4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53B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B4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53B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B4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53B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2" name="Google Shape;52;p11"/>
          <p:cNvPicPr preferRelativeResize="0"/>
          <p:nvPr/>
        </p:nvPicPr>
        <p:blipFill rotWithShape="1">
          <a:blip r:embed="rId2">
            <a:alphaModFix/>
          </a:blip>
          <a:srcRect r="30531"/>
          <a:stretch/>
        </p:blipFill>
        <p:spPr>
          <a:xfrm>
            <a:off x="292325" y="199543"/>
            <a:ext cx="2025500" cy="59194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1"/>
          <p:cNvSpPr/>
          <p:nvPr/>
        </p:nvSpPr>
        <p:spPr>
          <a:xfrm>
            <a:off x="144000" y="2708329"/>
            <a:ext cx="8384100" cy="54025"/>
          </a:xfrm>
          <a:prstGeom prst="rect">
            <a:avLst/>
          </a:prstGeom>
          <a:gradFill>
            <a:gsLst>
              <a:gs pos="0">
                <a:srgbClr val="7653D7"/>
              </a:gs>
              <a:gs pos="100000">
                <a:srgbClr val="2D9BD7"/>
              </a:gs>
            </a:gsLst>
            <a:lin ang="6600130" scaled="0"/>
          </a:gradFill>
          <a:ln>
            <a:noFill/>
          </a:ln>
        </p:spPr>
        <p:txBody>
          <a:bodyPr spcFirstLastPara="1" wrap="square" lIns="167575" tIns="83775" rIns="167575" bIns="83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endParaRPr sz="3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772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EFAULT">
  <p:cSld name="1_DEFAUL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58950" y="190500"/>
            <a:ext cx="3629025" cy="96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6"/>
          <p:cNvSpPr/>
          <p:nvPr/>
        </p:nvSpPr>
        <p:spPr>
          <a:xfrm>
            <a:off x="16315618" y="9610725"/>
            <a:ext cx="1057982" cy="179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6"/>
          <p:cNvSpPr txBox="1">
            <a:spLocks noGrp="1"/>
          </p:cNvSpPr>
          <p:nvPr>
            <p:ph type="ftr" idx="11"/>
          </p:nvPr>
        </p:nvSpPr>
        <p:spPr>
          <a:xfrm>
            <a:off x="17533733" y="9567438"/>
            <a:ext cx="36740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ユーザー設定レイアウト">
  <p:cSld name="1_ユーザー設定レイアウト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7"/>
          <p:cNvSpPr/>
          <p:nvPr/>
        </p:nvSpPr>
        <p:spPr>
          <a:xfrm>
            <a:off x="-1" y="0"/>
            <a:ext cx="9144001" cy="10287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7"/>
          <p:cNvSpPr/>
          <p:nvPr/>
        </p:nvSpPr>
        <p:spPr>
          <a:xfrm>
            <a:off x="16315618" y="9610725"/>
            <a:ext cx="1057982" cy="179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17533733" y="9567438"/>
            <a:ext cx="36740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250" y="1143000"/>
            <a:ext cx="17325975" cy="1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58950" y="190500"/>
            <a:ext cx="3629025" cy="96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8"/>
          <p:cNvSpPr/>
          <p:nvPr/>
        </p:nvSpPr>
        <p:spPr>
          <a:xfrm>
            <a:off x="16315618" y="9610725"/>
            <a:ext cx="1057982" cy="179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8"/>
          <p:cNvSpPr txBox="1">
            <a:spLocks noGrp="1"/>
          </p:cNvSpPr>
          <p:nvPr>
            <p:ph type="ftr" idx="11"/>
          </p:nvPr>
        </p:nvSpPr>
        <p:spPr>
          <a:xfrm>
            <a:off x="17533733" y="9567438"/>
            <a:ext cx="36740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6" name="Google Shape;26;p28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50" y="1143000"/>
            <a:ext cx="3533775" cy="18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ユーザー設定レイアウト">
  <p:cSld name="2_ユーザー設定レイアウト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/>
          <p:nvPr/>
        </p:nvSpPr>
        <p:spPr>
          <a:xfrm>
            <a:off x="-1" y="0"/>
            <a:ext cx="9144001" cy="1028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9"/>
          <p:cNvSpPr/>
          <p:nvPr/>
        </p:nvSpPr>
        <p:spPr>
          <a:xfrm>
            <a:off x="16315618" y="9610725"/>
            <a:ext cx="1057982" cy="179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9"/>
          <p:cNvSpPr txBox="1">
            <a:spLocks noGrp="1"/>
          </p:cNvSpPr>
          <p:nvPr>
            <p:ph type="ftr" idx="11"/>
          </p:nvPr>
        </p:nvSpPr>
        <p:spPr>
          <a:xfrm>
            <a:off x="17533733" y="9567438"/>
            <a:ext cx="36740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白紙 1 2 1 1">
  <p:cSld name="白紙 1 2 1 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r="34972"/>
          <a:stretch/>
        </p:blipFill>
        <p:spPr>
          <a:xfrm>
            <a:off x="7096125" y="4736617"/>
            <a:ext cx="4095754" cy="119602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7113568" y="9499689"/>
            <a:ext cx="1097400" cy="787565"/>
          </a:xfrm>
          <a:prstGeom prst="rect">
            <a:avLst/>
          </a:prstGeom>
        </p:spPr>
        <p:txBody>
          <a:bodyPr spcFirstLastPara="1" wrap="square" lIns="167600" tIns="167600" rIns="167600" bIns="1676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US" altLang="ja" smtClean="0"/>
              <a:pPr algn="r"/>
              <a:t>‹#›</a:t>
            </a:fld>
            <a:endParaRPr lang="ja" altLang="en-US"/>
          </a:p>
        </p:txBody>
      </p:sp>
    </p:spTree>
    <p:extLst>
      <p:ext uri="{BB962C8B-B14F-4D97-AF65-F5344CB8AC3E}">
        <p14:creationId xmlns:p14="http://schemas.microsoft.com/office/powerpoint/2010/main" val="1936097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白紙 1 1">
  <p:cSld name="白紙 1 1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2" cy="930198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2"/>
          <p:cNvSpPr txBox="1"/>
          <p:nvPr/>
        </p:nvSpPr>
        <p:spPr>
          <a:xfrm>
            <a:off x="919808" y="9925504"/>
            <a:ext cx="16432800" cy="273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7575" tIns="83775" rIns="167575" bIns="83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altLang="ja" sz="1600" b="0" i="0" u="none" strike="noStrike" cap="none">
                <a:solidFill>
                  <a:srgbClr val="535966"/>
                </a:solidFill>
                <a:latin typeface="Arial"/>
                <a:ea typeface="Arial"/>
                <a:cs typeface="Arial"/>
                <a:sym typeface="Arial"/>
              </a:rPr>
              <a:t>Copyright © BizReach, Inc. All Rights Reserved.</a:t>
            </a:r>
            <a:endParaRPr sz="1600" b="0" i="0" u="none" strike="noStrike" cap="none">
              <a:solidFill>
                <a:srgbClr val="5359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r="33355"/>
          <a:stretch/>
        </p:blipFill>
        <p:spPr>
          <a:xfrm>
            <a:off x="6392974" y="3428663"/>
            <a:ext cx="6495925" cy="18508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17113568" y="9499689"/>
            <a:ext cx="1097400" cy="787565"/>
          </a:xfrm>
          <a:prstGeom prst="rect">
            <a:avLst/>
          </a:prstGeom>
        </p:spPr>
        <p:txBody>
          <a:bodyPr spcFirstLastPara="1" wrap="square" lIns="167600" tIns="167600" rIns="167600" bIns="1676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  <p:extLst>
      <p:ext uri="{BB962C8B-B14F-4D97-AF65-F5344CB8AC3E}">
        <p14:creationId xmlns:p14="http://schemas.microsoft.com/office/powerpoint/2010/main" val="2227878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">
  <p:cSld name="Contents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311725" y="1456634"/>
            <a:ext cx="17770200" cy="62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83775" rIns="83775" bIns="837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353B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353B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353B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353B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353B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353B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353B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353B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/>
          <p:nvPr/>
        </p:nvSpPr>
        <p:spPr>
          <a:xfrm>
            <a:off x="144000" y="926774"/>
            <a:ext cx="18000000" cy="54025"/>
          </a:xfrm>
          <a:prstGeom prst="rect">
            <a:avLst/>
          </a:prstGeom>
          <a:gradFill>
            <a:gsLst>
              <a:gs pos="0">
                <a:srgbClr val="7653D7"/>
              </a:gs>
              <a:gs pos="100000">
                <a:srgbClr val="2D9BD7"/>
              </a:gs>
            </a:gsLst>
            <a:lin ang="6600130" scaled="0"/>
          </a:gradFill>
          <a:ln>
            <a:noFill/>
          </a:ln>
        </p:spPr>
        <p:txBody>
          <a:bodyPr spcFirstLastPara="1" wrap="square" lIns="167575" tIns="83775" rIns="167575" bIns="83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endParaRPr sz="3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7386509" y="9925185"/>
            <a:ext cx="891600" cy="37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7575" tIns="83775" rIns="167575" bIns="837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32348" y="863"/>
            <a:ext cx="17856000" cy="979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7575" tIns="83775" rIns="167575" bIns="837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1" i="0" u="none" strike="noStrike" cap="none">
                <a:solidFill>
                  <a:schemeClr val="dk1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B42"/>
              </a:buClr>
              <a:buSzPts val="2600"/>
              <a:buNone/>
              <a:defRPr sz="3400" b="1" i="0" u="none" strike="noStrike" cap="none">
                <a:solidFill>
                  <a:srgbClr val="353B42"/>
                </a:solidFill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B42"/>
              </a:buClr>
              <a:buSzPts val="2600"/>
              <a:buNone/>
              <a:defRPr sz="3400" b="1" i="0" u="none" strike="noStrike" cap="none">
                <a:solidFill>
                  <a:srgbClr val="353B42"/>
                </a:solidFill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B42"/>
              </a:buClr>
              <a:buSzPts val="2600"/>
              <a:buNone/>
              <a:defRPr sz="3400" b="1" i="0" u="none" strike="noStrike" cap="none">
                <a:solidFill>
                  <a:srgbClr val="353B42"/>
                </a:solidFill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B42"/>
              </a:buClr>
              <a:buSzPts val="2600"/>
              <a:buNone/>
              <a:defRPr sz="3400" b="1" i="0" u="none" strike="noStrike" cap="none">
                <a:solidFill>
                  <a:srgbClr val="353B42"/>
                </a:solidFill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B42"/>
              </a:buClr>
              <a:buSzPts val="2600"/>
              <a:buNone/>
              <a:defRPr sz="3400" b="1" i="0" u="none" strike="noStrike" cap="none">
                <a:solidFill>
                  <a:srgbClr val="353B42"/>
                </a:solidFill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B42"/>
              </a:buClr>
              <a:buSzPts val="2600"/>
              <a:buNone/>
              <a:defRPr sz="3400" b="1" i="0" u="none" strike="noStrike" cap="none">
                <a:solidFill>
                  <a:srgbClr val="353B42"/>
                </a:solidFill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B42"/>
              </a:buClr>
              <a:buSzPts val="2600"/>
              <a:buNone/>
              <a:defRPr sz="3400" b="1" i="0" u="none" strike="noStrike" cap="none">
                <a:solidFill>
                  <a:srgbClr val="353B42"/>
                </a:solidFill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B42"/>
              </a:buClr>
              <a:buSzPts val="2600"/>
              <a:buNone/>
              <a:defRPr sz="3400" b="1" i="0" u="none" strike="noStrike" cap="none">
                <a:solidFill>
                  <a:srgbClr val="353B42"/>
                </a:solidFill>
              </a:defRPr>
            </a:lvl9pPr>
          </a:lstStyle>
          <a:p>
            <a:endParaRPr/>
          </a:p>
        </p:txBody>
      </p:sp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 r="30531"/>
          <a:stretch/>
        </p:blipFill>
        <p:spPr>
          <a:xfrm>
            <a:off x="16004050" y="199543"/>
            <a:ext cx="2025500" cy="5919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092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白紙 1 2 1 1">
  <p:cSld name="白紙 1 2 1 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r="34972"/>
          <a:stretch/>
        </p:blipFill>
        <p:spPr>
          <a:xfrm>
            <a:off x="7096125" y="4736617"/>
            <a:ext cx="4095754" cy="119602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7113568" y="9499689"/>
            <a:ext cx="1097400" cy="787565"/>
          </a:xfrm>
          <a:prstGeom prst="rect">
            <a:avLst/>
          </a:prstGeom>
        </p:spPr>
        <p:txBody>
          <a:bodyPr spcFirstLastPara="1" wrap="square" lIns="167600" tIns="167600" rIns="167600" bIns="1676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  <p:extLst>
      <p:ext uri="{BB962C8B-B14F-4D97-AF65-F5344CB8AC3E}">
        <p14:creationId xmlns:p14="http://schemas.microsoft.com/office/powerpoint/2010/main" val="67310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ftr" idx="11"/>
          </p:nvPr>
        </p:nvSpPr>
        <p:spPr>
          <a:xfrm>
            <a:off x="17533733" y="9508063"/>
            <a:ext cx="36740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7113568" y="9499689"/>
            <a:ext cx="1097400" cy="787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7600" tIns="167600" rIns="167600" bIns="167600" anchor="t" anchorCtr="0">
            <a:noAutofit/>
          </a:bodyPr>
          <a:lstStyle>
            <a:lvl1pPr lvl="0" algn="r">
              <a:buNone/>
              <a:defRPr sz="2400">
                <a:solidFill>
                  <a:schemeClr val="tx1"/>
                </a:solidFill>
              </a:defRPr>
            </a:lvl1pPr>
            <a:lvl2pPr lvl="1" algn="r">
              <a:buNone/>
              <a:defRPr sz="2400">
                <a:solidFill>
                  <a:schemeClr val="tx1"/>
                </a:solidFill>
              </a:defRPr>
            </a:lvl2pPr>
            <a:lvl3pPr lvl="2" algn="r">
              <a:buNone/>
              <a:defRPr sz="2400">
                <a:solidFill>
                  <a:schemeClr val="tx1"/>
                </a:solidFill>
              </a:defRPr>
            </a:lvl3pPr>
            <a:lvl4pPr lvl="3" algn="r">
              <a:buNone/>
              <a:defRPr sz="2400">
                <a:solidFill>
                  <a:schemeClr val="tx1"/>
                </a:solidFill>
              </a:defRPr>
            </a:lvl4pPr>
            <a:lvl5pPr lvl="4" algn="r">
              <a:buNone/>
              <a:defRPr sz="2400">
                <a:solidFill>
                  <a:schemeClr val="tx1"/>
                </a:solidFill>
              </a:defRPr>
            </a:lvl5pPr>
            <a:lvl6pPr lvl="5" algn="r">
              <a:buNone/>
              <a:defRPr sz="2400">
                <a:solidFill>
                  <a:schemeClr val="tx1"/>
                </a:solidFill>
              </a:defRPr>
            </a:lvl6pPr>
            <a:lvl7pPr lvl="6" algn="r">
              <a:buNone/>
              <a:defRPr sz="2400">
                <a:solidFill>
                  <a:schemeClr val="tx1"/>
                </a:solidFill>
              </a:defRPr>
            </a:lvl7pPr>
            <a:lvl8pPr lvl="7" algn="r">
              <a:buNone/>
              <a:defRPr sz="2400">
                <a:solidFill>
                  <a:schemeClr val="tx1"/>
                </a:solidFill>
              </a:defRPr>
            </a:lvl8pPr>
            <a:lvl9pPr lvl="8" algn="r">
              <a:buNone/>
              <a:defRPr sz="2400">
                <a:solidFill>
                  <a:schemeClr val="tx1"/>
                </a:solidFill>
              </a:defRPr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  <p:extLst>
      <p:ext uri="{BB962C8B-B14F-4D97-AF65-F5344CB8AC3E}">
        <p14:creationId xmlns:p14="http://schemas.microsoft.com/office/powerpoint/2010/main" val="10813063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subTitle" idx="1"/>
          </p:nvPr>
        </p:nvSpPr>
        <p:spPr>
          <a:xfrm>
            <a:off x="311725" y="1458341"/>
            <a:ext cx="17770200" cy="626100"/>
          </a:xfrm>
          <a:prstGeom prst="rect">
            <a:avLst/>
          </a:prstGeom>
        </p:spPr>
        <p:txBody>
          <a:bodyPr spcFirstLastPara="1" wrap="square" lIns="83775" tIns="83775" rIns="83775" bIns="83775" anchor="ctr" anchorCtr="0">
            <a:noAutofit/>
          </a:bodyPr>
          <a:lstStyle/>
          <a:p>
            <a:r>
              <a:rPr lang="ja"/>
              <a:t>本資料は、貴社運用に合わせてご自由に編集ください</a:t>
            </a:r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432348" y="3243"/>
            <a:ext cx="17856000" cy="979200"/>
          </a:xfrm>
          <a:prstGeom prst="rect">
            <a:avLst/>
          </a:prstGeom>
        </p:spPr>
        <p:txBody>
          <a:bodyPr spcFirstLastPara="1" wrap="square" lIns="167575" tIns="83775" rIns="167575" bIns="83775" anchor="ctr" anchorCtr="0">
            <a:noAutofit/>
          </a:bodyPr>
          <a:lstStyle/>
          <a:p>
            <a:r>
              <a:rPr lang="ja" dirty="0"/>
              <a:t>管理者の方へのお願い</a:t>
            </a:r>
            <a:endParaRPr b="1" dirty="0"/>
          </a:p>
        </p:txBody>
      </p:sp>
      <p:sp>
        <p:nvSpPr>
          <p:cNvPr id="99" name="Google Shape;99;p20"/>
          <p:cNvSpPr/>
          <p:nvPr/>
        </p:nvSpPr>
        <p:spPr>
          <a:xfrm>
            <a:off x="1707900" y="3052906"/>
            <a:ext cx="14872200" cy="2089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355600">
              <a:lnSpc>
                <a:spcPct val="150000"/>
              </a:lnSpc>
              <a:buSzPts val="2000"/>
              <a:buFont typeface="Arial"/>
              <a:buChar char="-"/>
            </a:pPr>
            <a:r>
              <a:rPr lang="ja" altLang="en-US" sz="2000" dirty="0"/>
              <a:t>目標・評価の運用は</a:t>
            </a:r>
            <a:r>
              <a:rPr lang="ja-JP" altLang="en-US" sz="2000" dirty="0"/>
              <a:t>、</a:t>
            </a:r>
            <a:r>
              <a:rPr lang="ja" altLang="en-US" sz="2000" dirty="0"/>
              <a:t>企業様ごとに運用が異なりますので、適宜文言やスライドの内容は編集ください</a:t>
            </a:r>
            <a:endParaRPr sz="2000" dirty="0"/>
          </a:p>
          <a:p>
            <a:pPr marL="457200" indent="-355600">
              <a:lnSpc>
                <a:spcPct val="150000"/>
              </a:lnSpc>
              <a:buSzPts val="2000"/>
              <a:buFont typeface="Arial"/>
              <a:buChar char="-"/>
            </a:pPr>
            <a:r>
              <a:rPr lang="ja" altLang="en-US" sz="2000" dirty="0"/>
              <a:t>画面キャプチャは</a:t>
            </a:r>
            <a:r>
              <a:rPr lang="ja-JP" altLang="en-US" sz="2000" dirty="0"/>
              <a:t>、</a:t>
            </a:r>
            <a:r>
              <a:rPr lang="ja" altLang="en-US" sz="2000" dirty="0"/>
              <a:t>あくまでもサンプルになります（貴社の評価シートと大きく異なる場合がございます）</a:t>
            </a:r>
            <a:endParaRPr sz="2000" dirty="0"/>
          </a:p>
          <a:p>
            <a:pPr marL="457200" indent="-355600">
              <a:lnSpc>
                <a:spcPct val="150000"/>
              </a:lnSpc>
              <a:buSzPts val="2000"/>
              <a:buFont typeface="Arial"/>
              <a:buChar char="-"/>
            </a:pPr>
            <a:r>
              <a:rPr lang="ja" altLang="en-US" sz="2000" dirty="0"/>
              <a:t>本資料では、</a:t>
            </a:r>
            <a:r>
              <a:rPr lang="en-US" altLang="ja" sz="2000" dirty="0"/>
              <a:t>HRMOS CORE</a:t>
            </a:r>
            <a:r>
              <a:rPr lang="ja" altLang="en-US" sz="2000" dirty="0"/>
              <a:t>に既にログインしていることを前提に説明を記載しております</a:t>
            </a:r>
            <a:endParaRPr sz="2000" dirty="0"/>
          </a:p>
        </p:txBody>
      </p:sp>
      <p:sp>
        <p:nvSpPr>
          <p:cNvPr id="100" name="Google Shape;100;p20"/>
          <p:cNvSpPr txBox="1">
            <a:spLocks noGrp="1"/>
          </p:cNvSpPr>
          <p:nvPr>
            <p:ph type="sldNum" idx="12"/>
          </p:nvPr>
        </p:nvSpPr>
        <p:spPr>
          <a:xfrm>
            <a:off x="17386509" y="9922971"/>
            <a:ext cx="891600" cy="374100"/>
          </a:xfrm>
          <a:prstGeom prst="rect">
            <a:avLst/>
          </a:prstGeom>
        </p:spPr>
        <p:txBody>
          <a:bodyPr spcFirstLastPara="1" wrap="square" lIns="167575" tIns="83775" rIns="167575" bIns="83775" anchor="ctr" anchorCtr="0">
            <a:noAutofit/>
          </a:bodyPr>
          <a:lstStyle/>
          <a:p>
            <a:fld id="{00000000-1234-1234-1234-123412341234}" type="slidenum">
              <a:rPr lang="en-US" altLang="ja">
                <a:solidFill>
                  <a:prstClr val="black"/>
                </a:solidFill>
              </a:rPr>
              <a:pPr/>
              <a:t>1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"/>
          <p:cNvSpPr/>
          <p:nvPr/>
        </p:nvSpPr>
        <p:spPr>
          <a:xfrm>
            <a:off x="457200" y="523875"/>
            <a:ext cx="6095708" cy="26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目標設定期間について</a:t>
            </a:r>
            <a:endParaRPr sz="2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7"/>
          <p:cNvSpPr txBox="1">
            <a:spLocks noGrp="1"/>
          </p:cNvSpPr>
          <p:nvPr>
            <p:ph type="ftr" idx="11"/>
          </p:nvPr>
        </p:nvSpPr>
        <p:spPr>
          <a:xfrm>
            <a:off x="17585830" y="9567438"/>
            <a:ext cx="26321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108" name="Google Shape;108;p7"/>
          <p:cNvSpPr/>
          <p:nvPr/>
        </p:nvSpPr>
        <p:spPr>
          <a:xfrm>
            <a:off x="1123950" y="1638300"/>
            <a:ext cx="12618070" cy="421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lang="en-US" sz="25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以下のスケジュールで目標設定を行ってください</a:t>
            </a:r>
            <a:endParaRPr sz="255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7"/>
          <p:cNvSpPr/>
          <p:nvPr/>
        </p:nvSpPr>
        <p:spPr>
          <a:xfrm>
            <a:off x="3772675" y="4295160"/>
            <a:ext cx="13435800" cy="2686500"/>
          </a:xfrm>
          <a:prstGeom prst="rightArrow">
            <a:avLst>
              <a:gd name="adj1" fmla="val 100000"/>
              <a:gd name="adj2" fmla="val 22014"/>
            </a:avLst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0" name="Google Shape;110;p7"/>
          <p:cNvCxnSpPr/>
          <p:nvPr/>
        </p:nvCxnSpPr>
        <p:spPr>
          <a:xfrm rot="10800000" flipH="1">
            <a:off x="3772675" y="5070935"/>
            <a:ext cx="8037300" cy="12900"/>
          </a:xfrm>
          <a:prstGeom prst="straightConnector1">
            <a:avLst/>
          </a:prstGeom>
          <a:noFill/>
          <a:ln w="57150" cap="flat" cmpd="sng">
            <a:solidFill>
              <a:srgbClr val="0C6ABC"/>
            </a:solidFill>
            <a:prstDash val="solid"/>
            <a:round/>
            <a:headEnd type="oval" w="med" len="med"/>
            <a:tailEnd type="diamond" w="med" len="med"/>
          </a:ln>
        </p:spPr>
      </p:cxnSp>
      <p:sp>
        <p:nvSpPr>
          <p:cNvPr id="111" name="Google Shape;111;p7"/>
          <p:cNvSpPr txBox="1"/>
          <p:nvPr/>
        </p:nvSpPr>
        <p:spPr>
          <a:xfrm>
            <a:off x="5967650" y="4578335"/>
            <a:ext cx="2343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目標を設定する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2" name="Google Shape;112;p7"/>
          <p:cNvCxnSpPr/>
          <p:nvPr/>
        </p:nvCxnSpPr>
        <p:spPr>
          <a:xfrm>
            <a:off x="7640320" y="6199435"/>
            <a:ext cx="7613955" cy="19172"/>
          </a:xfrm>
          <a:prstGeom prst="straightConnector1">
            <a:avLst/>
          </a:prstGeom>
          <a:noFill/>
          <a:ln w="57150" cap="flat" cmpd="sng">
            <a:solidFill>
              <a:schemeClr val="accent2"/>
            </a:solidFill>
            <a:prstDash val="solid"/>
            <a:round/>
            <a:headEnd type="oval" w="med" len="med"/>
            <a:tailEnd type="diamond" w="med" len="med"/>
          </a:ln>
        </p:spPr>
      </p:cxnSp>
      <p:sp>
        <p:nvSpPr>
          <p:cNvPr id="113" name="Google Shape;113;p7"/>
          <p:cNvSpPr txBox="1"/>
          <p:nvPr/>
        </p:nvSpPr>
        <p:spPr>
          <a:xfrm>
            <a:off x="12497575" y="5729935"/>
            <a:ext cx="3481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設定された目標を確認する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7"/>
          <p:cNvSpPr txBox="1"/>
          <p:nvPr/>
        </p:nvSpPr>
        <p:spPr>
          <a:xfrm>
            <a:off x="2586175" y="3710123"/>
            <a:ext cx="2343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08/01（X）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7"/>
          <p:cNvSpPr txBox="1"/>
          <p:nvPr/>
        </p:nvSpPr>
        <p:spPr>
          <a:xfrm>
            <a:off x="10567225" y="3485766"/>
            <a:ext cx="23439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目標提出期限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08/20（X）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6" name="Google Shape;116;p7"/>
          <p:cNvCxnSpPr/>
          <p:nvPr/>
        </p:nvCxnSpPr>
        <p:spPr>
          <a:xfrm flipH="1">
            <a:off x="11738425" y="4295160"/>
            <a:ext cx="1500" cy="26889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17" name="Google Shape;117;p7"/>
          <p:cNvSpPr/>
          <p:nvPr/>
        </p:nvSpPr>
        <p:spPr>
          <a:xfrm>
            <a:off x="745250" y="4587785"/>
            <a:ext cx="2647500" cy="979200"/>
          </a:xfrm>
          <a:prstGeom prst="roundRect">
            <a:avLst>
              <a:gd name="adj" fmla="val 16667"/>
            </a:avLst>
          </a:prstGeom>
          <a:solidFill>
            <a:srgbClr val="0C6A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被評価者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7"/>
          <p:cNvSpPr/>
          <p:nvPr/>
        </p:nvSpPr>
        <p:spPr>
          <a:xfrm>
            <a:off x="745250" y="5709835"/>
            <a:ext cx="2647500" cy="979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評価者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7"/>
          <p:cNvSpPr txBox="1"/>
          <p:nvPr/>
        </p:nvSpPr>
        <p:spPr>
          <a:xfrm>
            <a:off x="15640375" y="7012597"/>
            <a:ext cx="2348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●　開始日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□　終了日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7"/>
          <p:cNvSpPr txBox="1"/>
          <p:nvPr/>
        </p:nvSpPr>
        <p:spPr>
          <a:xfrm>
            <a:off x="14082325" y="3490061"/>
            <a:ext cx="23439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目標提出期限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08/27（X）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"/>
          <p:cNvSpPr/>
          <p:nvPr/>
        </p:nvSpPr>
        <p:spPr>
          <a:xfrm>
            <a:off x="457200" y="523875"/>
            <a:ext cx="6095708" cy="26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操作方法 ｜ ①目標を設定する</a:t>
            </a:r>
            <a:endParaRPr sz="2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8"/>
          <p:cNvSpPr txBox="1">
            <a:spLocks noGrp="1"/>
          </p:cNvSpPr>
          <p:nvPr>
            <p:ph type="ftr" idx="11"/>
          </p:nvPr>
        </p:nvSpPr>
        <p:spPr>
          <a:xfrm>
            <a:off x="17585830" y="9567438"/>
            <a:ext cx="26321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128" name="Google Shape;128;p8"/>
          <p:cNvSpPr/>
          <p:nvPr/>
        </p:nvSpPr>
        <p:spPr>
          <a:xfrm>
            <a:off x="1123950" y="1638300"/>
            <a:ext cx="12618070" cy="421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lang="en-US" sz="25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「あなた」タブから目標を設定する評価期間を選択します</a:t>
            </a:r>
            <a:endParaRPr/>
          </a:p>
        </p:txBody>
      </p:sp>
      <p:pic>
        <p:nvPicPr>
          <p:cNvPr id="129" name="Google Shape;12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7587" y="2557950"/>
            <a:ext cx="14312827" cy="673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8"/>
          <p:cNvSpPr/>
          <p:nvPr/>
        </p:nvSpPr>
        <p:spPr>
          <a:xfrm>
            <a:off x="4591750" y="3239900"/>
            <a:ext cx="3457200" cy="1707600"/>
          </a:xfrm>
          <a:prstGeom prst="rect">
            <a:avLst/>
          </a:prstGeom>
          <a:noFill/>
          <a:ln w="76200" cap="flat" cmpd="sng">
            <a:solidFill>
              <a:srgbClr val="FD9B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8"/>
          <p:cNvSpPr/>
          <p:nvPr/>
        </p:nvSpPr>
        <p:spPr>
          <a:xfrm>
            <a:off x="13890975" y="2644425"/>
            <a:ext cx="804300" cy="626100"/>
          </a:xfrm>
          <a:prstGeom prst="rect">
            <a:avLst/>
          </a:prstGeom>
          <a:noFill/>
          <a:ln w="76200" cap="flat" cmpd="sng">
            <a:solidFill>
              <a:srgbClr val="FD9B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"/>
          <p:cNvSpPr/>
          <p:nvPr/>
        </p:nvSpPr>
        <p:spPr>
          <a:xfrm>
            <a:off x="457200" y="523875"/>
            <a:ext cx="6095708" cy="26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操作方法 ｜ ①目標を設定する</a:t>
            </a:r>
            <a:endParaRPr sz="2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9"/>
          <p:cNvSpPr txBox="1">
            <a:spLocks noGrp="1"/>
          </p:cNvSpPr>
          <p:nvPr>
            <p:ph type="ftr" idx="11"/>
          </p:nvPr>
        </p:nvSpPr>
        <p:spPr>
          <a:xfrm>
            <a:off x="17585830" y="9567438"/>
            <a:ext cx="26321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139" name="Google Shape;139;p9"/>
          <p:cNvSpPr/>
          <p:nvPr/>
        </p:nvSpPr>
        <p:spPr>
          <a:xfrm>
            <a:off x="1123950" y="1638300"/>
            <a:ext cx="12618070" cy="421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lang="en-US" sz="25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「目標を作成する」をクリックし、自身の目標を入力します</a:t>
            </a:r>
            <a:endParaRPr/>
          </a:p>
        </p:txBody>
      </p:sp>
      <p:pic>
        <p:nvPicPr>
          <p:cNvPr id="140" name="Google Shape;14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7587" y="2557950"/>
            <a:ext cx="14312827" cy="673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9"/>
          <p:cNvSpPr/>
          <p:nvPr/>
        </p:nvSpPr>
        <p:spPr>
          <a:xfrm>
            <a:off x="7875037" y="7875036"/>
            <a:ext cx="2543888" cy="707813"/>
          </a:xfrm>
          <a:prstGeom prst="rect">
            <a:avLst/>
          </a:prstGeom>
          <a:noFill/>
          <a:ln w="76200" cap="flat" cmpd="sng">
            <a:solidFill>
              <a:srgbClr val="FD9B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"/>
          <p:cNvSpPr/>
          <p:nvPr/>
        </p:nvSpPr>
        <p:spPr>
          <a:xfrm>
            <a:off x="457200" y="523875"/>
            <a:ext cx="6095708" cy="26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操作方法 ｜ ①目標を設定する</a:t>
            </a:r>
            <a:endParaRPr sz="2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0"/>
          <p:cNvSpPr txBox="1">
            <a:spLocks noGrp="1"/>
          </p:cNvSpPr>
          <p:nvPr>
            <p:ph type="ftr" idx="11"/>
          </p:nvPr>
        </p:nvSpPr>
        <p:spPr>
          <a:xfrm>
            <a:off x="17585830" y="9567438"/>
            <a:ext cx="26321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149" name="Google Shape;149;p10"/>
          <p:cNvSpPr/>
          <p:nvPr/>
        </p:nvSpPr>
        <p:spPr>
          <a:xfrm>
            <a:off x="1123950" y="1638300"/>
            <a:ext cx="12618070" cy="421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lang="en-US" sz="25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保存ボタンで一時保存、提出ボタンで目標の提出ができます</a:t>
            </a:r>
            <a:endParaRPr sz="255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9014" y="2471513"/>
            <a:ext cx="11469972" cy="7095925"/>
          </a:xfrm>
          <a:prstGeom prst="rect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1" name="Google Shape;151;p10"/>
          <p:cNvSpPr/>
          <p:nvPr/>
        </p:nvSpPr>
        <p:spPr>
          <a:xfrm>
            <a:off x="12185780" y="8938574"/>
            <a:ext cx="2543888" cy="707813"/>
          </a:xfrm>
          <a:prstGeom prst="rect">
            <a:avLst/>
          </a:prstGeom>
          <a:noFill/>
          <a:ln w="76200" cap="flat" cmpd="sng">
            <a:solidFill>
              <a:srgbClr val="FD9B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2" name="Google Shape;152;p10"/>
          <p:cNvGrpSpPr/>
          <p:nvPr/>
        </p:nvGrpSpPr>
        <p:grpSpPr>
          <a:xfrm>
            <a:off x="12067686" y="7109927"/>
            <a:ext cx="5622600" cy="1977457"/>
            <a:chOff x="12067686" y="7109927"/>
            <a:chExt cx="5622600" cy="1977457"/>
          </a:xfrm>
        </p:grpSpPr>
        <p:sp>
          <p:nvSpPr>
            <p:cNvPr id="153" name="Google Shape;153;p10"/>
            <p:cNvSpPr/>
            <p:nvPr/>
          </p:nvSpPr>
          <p:spPr>
            <a:xfrm>
              <a:off x="12067686" y="7109927"/>
              <a:ext cx="5622600" cy="1538773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・</a:t>
              </a:r>
              <a:r>
                <a:rPr lang="en-US" sz="18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未入力項目がある場合</a:t>
              </a:r>
              <a:r>
                <a:rPr lang="en-US" sz="18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、[</a:t>
              </a:r>
              <a:r>
                <a:rPr lang="en-US" sz="18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提出</a:t>
              </a:r>
              <a:r>
                <a:rPr lang="en-US" sz="18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]</a:t>
              </a:r>
              <a:r>
                <a:rPr lang="en-US" sz="18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できません</a:t>
              </a:r>
              <a:r>
                <a:rPr lang="en-US" sz="18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。</a:t>
              </a:r>
              <a:endParaRPr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・</a:t>
              </a:r>
              <a:r>
                <a:rPr lang="en-US" sz="18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提出後も再度目標の編集は可能です</a:t>
              </a:r>
              <a:r>
                <a:rPr lang="ja-JP" altLang="en-US" sz="1800" b="1" dirty="0">
                  <a:solidFill>
                    <a:schemeClr val="lt1"/>
                  </a:solidFill>
                </a:rPr>
                <a:t>。</a:t>
              </a:r>
              <a:endParaRPr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・</a:t>
              </a:r>
              <a:r>
                <a:rPr lang="en-US" sz="18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一時保存の内容も評価者は確認ができます</a:t>
              </a:r>
              <a:r>
                <a:rPr lang="en-US" sz="18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。</a:t>
              </a:r>
              <a:endParaRPr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0"/>
            <p:cNvSpPr/>
            <p:nvPr/>
          </p:nvSpPr>
          <p:spPr>
            <a:xfrm rot="-8525476">
              <a:off x="15208898" y="8523047"/>
              <a:ext cx="261257" cy="541175"/>
            </a:xfrm>
            <a:prstGeom prst="triangle">
              <a:avLst>
                <a:gd name="adj" fmla="val 50000"/>
              </a:avLst>
            </a:prstGeom>
            <a:solidFill>
              <a:srgbClr val="E3F0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"/>
          <p:cNvSpPr/>
          <p:nvPr/>
        </p:nvSpPr>
        <p:spPr>
          <a:xfrm>
            <a:off x="457200" y="523875"/>
            <a:ext cx="6095708" cy="26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操作方法 ｜ ②目標を確認する</a:t>
            </a:r>
            <a:endParaRPr sz="2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1"/>
          <p:cNvSpPr txBox="1">
            <a:spLocks noGrp="1"/>
          </p:cNvSpPr>
          <p:nvPr>
            <p:ph type="ftr" idx="11"/>
          </p:nvPr>
        </p:nvSpPr>
        <p:spPr>
          <a:xfrm>
            <a:off x="17585830" y="9567438"/>
            <a:ext cx="26321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162" name="Google Shape;162;p11"/>
          <p:cNvSpPr/>
          <p:nvPr/>
        </p:nvSpPr>
        <p:spPr>
          <a:xfrm>
            <a:off x="1123950" y="1638300"/>
            <a:ext cx="12618070" cy="421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lang="en-US" sz="25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「あなた」タブから目標の確認や編集ができます</a:t>
            </a:r>
            <a:endParaRPr sz="255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4134" y="3301106"/>
            <a:ext cx="12839731" cy="56229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" name="Google Shape;164;p11"/>
          <p:cNvGrpSpPr/>
          <p:nvPr/>
        </p:nvGrpSpPr>
        <p:grpSpPr>
          <a:xfrm>
            <a:off x="11225481" y="2247662"/>
            <a:ext cx="5622600" cy="1417621"/>
            <a:chOff x="12067686" y="7669763"/>
            <a:chExt cx="5622600" cy="1417621"/>
          </a:xfrm>
        </p:grpSpPr>
        <p:sp>
          <p:nvSpPr>
            <p:cNvPr id="165" name="Google Shape;165;p11"/>
            <p:cNvSpPr/>
            <p:nvPr/>
          </p:nvSpPr>
          <p:spPr>
            <a:xfrm>
              <a:off x="12067686" y="7669763"/>
              <a:ext cx="5622600" cy="97893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・</a:t>
              </a:r>
              <a:r>
                <a:rPr lang="en-US" sz="18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提出後も再度目標の編集は可能です</a:t>
              </a:r>
              <a:r>
                <a:rPr lang="en-US" sz="18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。</a:t>
              </a:r>
              <a:endParaRPr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1"/>
            <p:cNvSpPr/>
            <p:nvPr/>
          </p:nvSpPr>
          <p:spPr>
            <a:xfrm rot="-8525476">
              <a:off x="15208898" y="8523047"/>
              <a:ext cx="261257" cy="541175"/>
            </a:xfrm>
            <a:prstGeom prst="triangle">
              <a:avLst>
                <a:gd name="adj" fmla="val 50000"/>
              </a:avLst>
            </a:prstGeom>
            <a:solidFill>
              <a:srgbClr val="E3F0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" name="Google Shape;167;p11"/>
          <p:cNvSpPr/>
          <p:nvPr/>
        </p:nvSpPr>
        <p:spPr>
          <a:xfrm>
            <a:off x="5103098" y="4872836"/>
            <a:ext cx="2907046" cy="576988"/>
          </a:xfrm>
          <a:prstGeom prst="rect">
            <a:avLst/>
          </a:prstGeom>
          <a:noFill/>
          <a:ln w="76200" cap="flat" cmpd="sng">
            <a:solidFill>
              <a:srgbClr val="FD9B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1"/>
          <p:cNvSpPr/>
          <p:nvPr/>
        </p:nvSpPr>
        <p:spPr>
          <a:xfrm>
            <a:off x="13525752" y="3908940"/>
            <a:ext cx="1022058" cy="456583"/>
          </a:xfrm>
          <a:prstGeom prst="rect">
            <a:avLst/>
          </a:prstGeom>
          <a:noFill/>
          <a:ln w="76200" cap="flat" cmpd="sng">
            <a:solidFill>
              <a:srgbClr val="FD9B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1414080" y="3301106"/>
            <a:ext cx="804300" cy="498831"/>
          </a:xfrm>
          <a:prstGeom prst="rect">
            <a:avLst/>
          </a:prstGeom>
          <a:noFill/>
          <a:ln w="76200" cap="flat" cmpd="sng">
            <a:solidFill>
              <a:srgbClr val="FD9B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8894" y="3486888"/>
            <a:ext cx="13904426" cy="483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2"/>
          <p:cNvSpPr/>
          <p:nvPr/>
        </p:nvSpPr>
        <p:spPr>
          <a:xfrm>
            <a:off x="457199" y="523875"/>
            <a:ext cx="8276253" cy="147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操作方法 ｜ ③アクティビティ（メモ・進捗更新）の更新をする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2"/>
          <p:cNvSpPr txBox="1">
            <a:spLocks noGrp="1"/>
          </p:cNvSpPr>
          <p:nvPr>
            <p:ph type="ftr" idx="11"/>
          </p:nvPr>
        </p:nvSpPr>
        <p:spPr>
          <a:xfrm>
            <a:off x="17585830" y="9567438"/>
            <a:ext cx="26321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178" name="Google Shape;178;p12"/>
          <p:cNvSpPr/>
          <p:nvPr/>
        </p:nvSpPr>
        <p:spPr>
          <a:xfrm>
            <a:off x="1123950" y="1638300"/>
            <a:ext cx="12618070" cy="421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lang="en-US" sz="25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アクティビティ機能を利用して、進捗状況の更新やテキストでのメモが可能です</a:t>
            </a:r>
            <a:endParaRPr sz="255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※本機能は「評価者」側からも確認・入力が可能です</a:t>
            </a: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2"/>
          <p:cNvSpPr/>
          <p:nvPr/>
        </p:nvSpPr>
        <p:spPr>
          <a:xfrm>
            <a:off x="4105469" y="7763122"/>
            <a:ext cx="2612571" cy="541328"/>
          </a:xfrm>
          <a:prstGeom prst="rect">
            <a:avLst/>
          </a:prstGeom>
          <a:noFill/>
          <a:ln w="76200" cap="flat" cmpd="sng">
            <a:solidFill>
              <a:srgbClr val="FD9B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2"/>
          <p:cNvSpPr/>
          <p:nvPr/>
        </p:nvSpPr>
        <p:spPr>
          <a:xfrm>
            <a:off x="13247497" y="4181383"/>
            <a:ext cx="2745172" cy="284441"/>
          </a:xfrm>
          <a:prstGeom prst="rect">
            <a:avLst/>
          </a:prstGeom>
          <a:noFill/>
          <a:ln w="76200" cap="flat" cmpd="sng">
            <a:solidFill>
              <a:srgbClr val="FD9B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2"/>
          <p:cNvSpPr/>
          <p:nvPr/>
        </p:nvSpPr>
        <p:spPr>
          <a:xfrm>
            <a:off x="15535922" y="4620069"/>
            <a:ext cx="951270" cy="413570"/>
          </a:xfrm>
          <a:prstGeom prst="rect">
            <a:avLst/>
          </a:prstGeom>
          <a:noFill/>
          <a:ln w="76200" cap="flat" cmpd="sng">
            <a:solidFill>
              <a:srgbClr val="FD9B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2" name="Google Shape;182;p12"/>
          <p:cNvGrpSpPr/>
          <p:nvPr/>
        </p:nvGrpSpPr>
        <p:grpSpPr>
          <a:xfrm>
            <a:off x="11101658" y="4955727"/>
            <a:ext cx="5622600" cy="2027686"/>
            <a:chOff x="12304752" y="7212084"/>
            <a:chExt cx="5622600" cy="2027686"/>
          </a:xfrm>
        </p:grpSpPr>
        <p:sp>
          <p:nvSpPr>
            <p:cNvPr id="183" name="Google Shape;183;p12"/>
            <p:cNvSpPr/>
            <p:nvPr/>
          </p:nvSpPr>
          <p:spPr>
            <a:xfrm>
              <a:off x="12304752" y="7669763"/>
              <a:ext cx="5622600" cy="157000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16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「進捗を更新」にチェックを入れると</a:t>
              </a:r>
              <a:endPara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「目標の主要な結果・達成基準・プロセス」に記載した各項目の進捗を更新することができます。</a:t>
              </a:r>
              <a:endPara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2"/>
            <p:cNvSpPr/>
            <p:nvPr/>
          </p:nvSpPr>
          <p:spPr>
            <a:xfrm rot="1498658">
              <a:off x="14087292" y="7241936"/>
              <a:ext cx="261257" cy="541175"/>
            </a:xfrm>
            <a:prstGeom prst="triangle">
              <a:avLst>
                <a:gd name="adj" fmla="val 50000"/>
              </a:avLst>
            </a:prstGeom>
            <a:solidFill>
              <a:srgbClr val="E3F0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"/>
          <p:cNvSpPr/>
          <p:nvPr/>
        </p:nvSpPr>
        <p:spPr>
          <a:xfrm>
            <a:off x="457200" y="523875"/>
            <a:ext cx="6095708" cy="26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評価期間について</a:t>
            </a:r>
            <a:endParaRPr sz="2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3"/>
          <p:cNvSpPr txBox="1">
            <a:spLocks noGrp="1"/>
          </p:cNvSpPr>
          <p:nvPr>
            <p:ph type="ftr" idx="11"/>
          </p:nvPr>
        </p:nvSpPr>
        <p:spPr>
          <a:xfrm>
            <a:off x="17585830" y="9567438"/>
            <a:ext cx="26321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192" name="Google Shape;192;p13"/>
          <p:cNvSpPr/>
          <p:nvPr/>
        </p:nvSpPr>
        <p:spPr>
          <a:xfrm>
            <a:off x="1123950" y="1638300"/>
            <a:ext cx="12618070" cy="421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lang="en-US" sz="25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以下のスケジュールで評価入力を行ってください</a:t>
            </a:r>
            <a:endParaRPr sz="255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3"/>
          <p:cNvSpPr/>
          <p:nvPr/>
        </p:nvSpPr>
        <p:spPr>
          <a:xfrm>
            <a:off x="3772675" y="4295160"/>
            <a:ext cx="13435800" cy="2686500"/>
          </a:xfrm>
          <a:prstGeom prst="rightArrow">
            <a:avLst>
              <a:gd name="adj1" fmla="val 100000"/>
              <a:gd name="adj2" fmla="val 22014"/>
            </a:avLst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4" name="Google Shape;194;p13"/>
          <p:cNvCxnSpPr/>
          <p:nvPr/>
        </p:nvCxnSpPr>
        <p:spPr>
          <a:xfrm rot="10800000" flipH="1">
            <a:off x="3772675" y="5070935"/>
            <a:ext cx="5371325" cy="12900"/>
          </a:xfrm>
          <a:prstGeom prst="straightConnector1">
            <a:avLst/>
          </a:prstGeom>
          <a:noFill/>
          <a:ln w="57150" cap="flat" cmpd="sng">
            <a:solidFill>
              <a:srgbClr val="0C6ABC"/>
            </a:solidFill>
            <a:prstDash val="solid"/>
            <a:round/>
            <a:headEnd type="oval" w="med" len="med"/>
            <a:tailEnd type="diamond" w="med" len="med"/>
          </a:ln>
        </p:spPr>
      </p:cxnSp>
      <p:sp>
        <p:nvSpPr>
          <p:cNvPr id="195" name="Google Shape;195;p13"/>
          <p:cNvSpPr txBox="1"/>
          <p:nvPr/>
        </p:nvSpPr>
        <p:spPr>
          <a:xfrm>
            <a:off x="4653833" y="4591423"/>
            <a:ext cx="3392039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自己評価を入力する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6" name="Google Shape;196;p13"/>
          <p:cNvCxnSpPr/>
          <p:nvPr/>
        </p:nvCxnSpPr>
        <p:spPr>
          <a:xfrm>
            <a:off x="9221762" y="6198835"/>
            <a:ext cx="4518758" cy="42952"/>
          </a:xfrm>
          <a:prstGeom prst="straightConnector1">
            <a:avLst/>
          </a:prstGeom>
          <a:noFill/>
          <a:ln w="57150" cap="flat" cmpd="sng">
            <a:solidFill>
              <a:schemeClr val="accent2"/>
            </a:solidFill>
            <a:prstDash val="solid"/>
            <a:round/>
            <a:headEnd type="oval" w="med" len="med"/>
            <a:tailEnd type="diamond" w="med" len="med"/>
          </a:ln>
        </p:spPr>
      </p:cxnSp>
      <p:sp>
        <p:nvSpPr>
          <p:cNvPr id="197" name="Google Shape;197;p13"/>
          <p:cNvSpPr txBox="1"/>
          <p:nvPr/>
        </p:nvSpPr>
        <p:spPr>
          <a:xfrm>
            <a:off x="9144000" y="5670536"/>
            <a:ext cx="4138833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評価を入力する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3"/>
          <p:cNvSpPr txBox="1"/>
          <p:nvPr/>
        </p:nvSpPr>
        <p:spPr>
          <a:xfrm>
            <a:off x="2586175" y="3710123"/>
            <a:ext cx="2343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XX/XX（X）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3"/>
          <p:cNvSpPr txBox="1"/>
          <p:nvPr/>
        </p:nvSpPr>
        <p:spPr>
          <a:xfrm>
            <a:off x="8049812" y="3406921"/>
            <a:ext cx="23439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評価提出期限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XX/XX（X）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0" name="Google Shape;200;p13"/>
          <p:cNvCxnSpPr/>
          <p:nvPr/>
        </p:nvCxnSpPr>
        <p:spPr>
          <a:xfrm flipH="1">
            <a:off x="9221762" y="4323697"/>
            <a:ext cx="1500" cy="26889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01" name="Google Shape;201;p13"/>
          <p:cNvSpPr/>
          <p:nvPr/>
        </p:nvSpPr>
        <p:spPr>
          <a:xfrm>
            <a:off x="745250" y="4587785"/>
            <a:ext cx="2647500" cy="979200"/>
          </a:xfrm>
          <a:prstGeom prst="roundRect">
            <a:avLst>
              <a:gd name="adj" fmla="val 16667"/>
            </a:avLst>
          </a:prstGeom>
          <a:solidFill>
            <a:srgbClr val="0C6A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被評価者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3"/>
          <p:cNvSpPr/>
          <p:nvPr/>
        </p:nvSpPr>
        <p:spPr>
          <a:xfrm>
            <a:off x="745250" y="5709835"/>
            <a:ext cx="2647500" cy="979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評価者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3"/>
          <p:cNvSpPr txBox="1"/>
          <p:nvPr/>
        </p:nvSpPr>
        <p:spPr>
          <a:xfrm>
            <a:off x="15640375" y="7012597"/>
            <a:ext cx="2348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●　開始日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□　終了日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3"/>
          <p:cNvSpPr txBox="1"/>
          <p:nvPr/>
        </p:nvSpPr>
        <p:spPr>
          <a:xfrm>
            <a:off x="13513449" y="3534571"/>
            <a:ext cx="2343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FB面談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XX/XX（X）〜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5" name="Google Shape;205;p13"/>
          <p:cNvCxnSpPr/>
          <p:nvPr/>
        </p:nvCxnSpPr>
        <p:spPr>
          <a:xfrm flipH="1">
            <a:off x="13740520" y="4292760"/>
            <a:ext cx="1500" cy="26889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0734" y="2954172"/>
            <a:ext cx="13226532" cy="661326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4"/>
          <p:cNvSpPr/>
          <p:nvPr/>
        </p:nvSpPr>
        <p:spPr>
          <a:xfrm>
            <a:off x="457200" y="523875"/>
            <a:ext cx="6095708" cy="26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操作方法 ｜ ①評価を入力する</a:t>
            </a:r>
            <a:endParaRPr sz="2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4"/>
          <p:cNvSpPr txBox="1">
            <a:spLocks noGrp="1"/>
          </p:cNvSpPr>
          <p:nvPr>
            <p:ph type="ftr" idx="11"/>
          </p:nvPr>
        </p:nvSpPr>
        <p:spPr>
          <a:xfrm>
            <a:off x="17585830" y="9567438"/>
            <a:ext cx="26321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214" name="Google Shape;214;p14"/>
          <p:cNvSpPr/>
          <p:nvPr/>
        </p:nvSpPr>
        <p:spPr>
          <a:xfrm>
            <a:off x="1123950" y="1638300"/>
            <a:ext cx="13226532" cy="52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lang="en-US" sz="255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「</a:t>
            </a:r>
            <a:r>
              <a:rPr lang="en-US" sz="255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あなた」タブから目標を設定する評価期間を選択</a:t>
            </a:r>
            <a:r>
              <a:rPr lang="en-US" sz="255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、「</a:t>
            </a:r>
            <a:r>
              <a:rPr lang="en-US" sz="255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評価」をクリックします</a:t>
            </a:r>
            <a:endParaRPr sz="255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※</a:t>
            </a:r>
            <a:r>
              <a:rPr lang="en-US" sz="18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評価ボタンは評価開始時期を迎えると押せるようになります</a:t>
            </a:r>
            <a:endParaRPr dirty="0"/>
          </a:p>
        </p:txBody>
      </p:sp>
      <p:sp>
        <p:nvSpPr>
          <p:cNvPr id="215" name="Google Shape;215;p14"/>
          <p:cNvSpPr/>
          <p:nvPr/>
        </p:nvSpPr>
        <p:spPr>
          <a:xfrm>
            <a:off x="4926562" y="3967688"/>
            <a:ext cx="3122387" cy="473683"/>
          </a:xfrm>
          <a:prstGeom prst="rect">
            <a:avLst/>
          </a:prstGeom>
          <a:noFill/>
          <a:ln w="76200" cap="flat" cmpd="sng">
            <a:solidFill>
              <a:srgbClr val="FD9B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11894224" y="3009823"/>
            <a:ext cx="758086" cy="442502"/>
          </a:xfrm>
          <a:prstGeom prst="rect">
            <a:avLst/>
          </a:prstGeom>
          <a:noFill/>
          <a:ln w="76200" cap="flat" cmpd="sng">
            <a:solidFill>
              <a:srgbClr val="FD9B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2504106" y="3508308"/>
            <a:ext cx="1025281" cy="496702"/>
          </a:xfrm>
          <a:prstGeom prst="rect">
            <a:avLst/>
          </a:prstGeom>
          <a:noFill/>
          <a:ln w="76200" cap="flat" cmpd="sng">
            <a:solidFill>
              <a:srgbClr val="FD9B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5"/>
          <p:cNvSpPr/>
          <p:nvPr/>
        </p:nvSpPr>
        <p:spPr>
          <a:xfrm>
            <a:off x="457200" y="523875"/>
            <a:ext cx="6095708" cy="26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操作方法 ｜ ①評価を入力する</a:t>
            </a:r>
            <a:endParaRPr sz="2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5"/>
          <p:cNvSpPr txBox="1">
            <a:spLocks noGrp="1"/>
          </p:cNvSpPr>
          <p:nvPr>
            <p:ph type="ftr" idx="11"/>
          </p:nvPr>
        </p:nvSpPr>
        <p:spPr>
          <a:xfrm>
            <a:off x="17585830" y="9567438"/>
            <a:ext cx="26321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225" name="Google Shape;225;p15"/>
          <p:cNvSpPr/>
          <p:nvPr/>
        </p:nvSpPr>
        <p:spPr>
          <a:xfrm>
            <a:off x="1123950" y="1638300"/>
            <a:ext cx="13226532" cy="52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評価シートに評価を入力し</a:t>
            </a:r>
            <a:r>
              <a:rPr lang="ja-JP" altLang="en-US" sz="255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、</a:t>
            </a:r>
            <a:r>
              <a:rPr lang="en-US" sz="255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完了しましたら「提出」をクリックします</a:t>
            </a:r>
            <a:r>
              <a:rPr lang="ja-JP" altLang="en-US" sz="2550" b="1" dirty="0">
                <a:solidFill>
                  <a:schemeClr val="lt1"/>
                </a:solidFill>
              </a:rPr>
              <a:t>。</a:t>
            </a:r>
            <a:endParaRPr sz="255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一時保存したい場合は「保存」を選択ください</a:t>
            </a:r>
            <a:r>
              <a:rPr lang="en-US" sz="255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255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15"/>
          <p:cNvGrpSpPr/>
          <p:nvPr/>
        </p:nvGrpSpPr>
        <p:grpSpPr>
          <a:xfrm>
            <a:off x="3576301" y="3067256"/>
            <a:ext cx="10596900" cy="6500181"/>
            <a:chOff x="3576300" y="2736940"/>
            <a:chExt cx="11135399" cy="6830498"/>
          </a:xfrm>
        </p:grpSpPr>
        <p:pic>
          <p:nvPicPr>
            <p:cNvPr id="227" name="Google Shape;227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76300" y="2736940"/>
              <a:ext cx="11135399" cy="68304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" name="Google Shape;228;p15"/>
            <p:cNvSpPr/>
            <p:nvPr/>
          </p:nvSpPr>
          <p:spPr>
            <a:xfrm>
              <a:off x="4385386" y="4434218"/>
              <a:ext cx="7035283" cy="1742647"/>
            </a:xfrm>
            <a:prstGeom prst="rect">
              <a:avLst/>
            </a:prstGeom>
            <a:noFill/>
            <a:ln w="76200" cap="flat" cmpd="sng">
              <a:solidFill>
                <a:srgbClr val="FD9B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10382665" y="7189736"/>
              <a:ext cx="1038004" cy="517350"/>
            </a:xfrm>
            <a:prstGeom prst="rect">
              <a:avLst/>
            </a:prstGeom>
            <a:noFill/>
            <a:ln w="76200" cap="flat" cmpd="sng">
              <a:solidFill>
                <a:srgbClr val="FD9B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10382664" y="8279238"/>
              <a:ext cx="1025281" cy="517350"/>
            </a:xfrm>
            <a:prstGeom prst="rect">
              <a:avLst/>
            </a:prstGeom>
            <a:noFill/>
            <a:ln w="76200" cap="flat" cmpd="sng">
              <a:solidFill>
                <a:srgbClr val="FD9B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12289219" y="9076266"/>
              <a:ext cx="1688038" cy="453849"/>
            </a:xfrm>
            <a:prstGeom prst="rect">
              <a:avLst/>
            </a:prstGeom>
            <a:noFill/>
            <a:ln w="76200" cap="flat" cmpd="sng">
              <a:solidFill>
                <a:srgbClr val="FD9B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1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9144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6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00" y="0"/>
            <a:ext cx="9144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6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7825" y="2438400"/>
            <a:ext cx="56769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6"/>
          <p:cNvSpPr txBox="1"/>
          <p:nvPr/>
        </p:nvSpPr>
        <p:spPr>
          <a:xfrm>
            <a:off x="1718560" y="4746900"/>
            <a:ext cx="56769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評価者の操作</a:t>
            </a:r>
            <a:endParaRPr sz="6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2075" y="4000500"/>
            <a:ext cx="7953375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1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1125" y="6067425"/>
            <a:ext cx="7934325" cy="113804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"/>
          <p:cNvSpPr/>
          <p:nvPr/>
        </p:nvSpPr>
        <p:spPr>
          <a:xfrm>
            <a:off x="7167647" y="6441992"/>
            <a:ext cx="39813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rPr lang="en-US" sz="285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HRMOS </a:t>
            </a:r>
            <a:r>
              <a:rPr lang="en-US" sz="285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目標・評価</a:t>
            </a:r>
            <a:endParaRPr sz="285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rPr lang="en-US" sz="285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従業員向け資料</a:t>
            </a:r>
            <a:endParaRPr sz="28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"/>
          <p:cNvSpPr txBox="1"/>
          <p:nvPr/>
        </p:nvSpPr>
        <p:spPr>
          <a:xfrm>
            <a:off x="4572000" y="4989612"/>
            <a:ext cx="9144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"/>
          <p:cNvSpPr txBox="1"/>
          <p:nvPr/>
        </p:nvSpPr>
        <p:spPr>
          <a:xfrm>
            <a:off x="4572000" y="4996610"/>
            <a:ext cx="9144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"/>
          <p:cNvSpPr txBox="1"/>
          <p:nvPr/>
        </p:nvSpPr>
        <p:spPr>
          <a:xfrm>
            <a:off x="4572000" y="4996610"/>
            <a:ext cx="9144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7"/>
          <p:cNvSpPr/>
          <p:nvPr/>
        </p:nvSpPr>
        <p:spPr>
          <a:xfrm>
            <a:off x="457200" y="523875"/>
            <a:ext cx="6095708" cy="26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操作方法 ｜ ①被評価者の目標を確認する</a:t>
            </a:r>
            <a:endParaRPr sz="2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7"/>
          <p:cNvSpPr txBox="1">
            <a:spLocks noGrp="1"/>
          </p:cNvSpPr>
          <p:nvPr>
            <p:ph type="ftr" idx="11"/>
          </p:nvPr>
        </p:nvSpPr>
        <p:spPr>
          <a:xfrm>
            <a:off x="17585830" y="9567438"/>
            <a:ext cx="26321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248" name="Google Shape;248;p17"/>
          <p:cNvSpPr/>
          <p:nvPr/>
        </p:nvSpPr>
        <p:spPr>
          <a:xfrm>
            <a:off x="1123950" y="1638300"/>
            <a:ext cx="13226532" cy="52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「</a:t>
            </a:r>
            <a:r>
              <a:rPr lang="en-US" sz="255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評価対象者」タブから該当の評価期を選択すると</a:t>
            </a:r>
            <a:r>
              <a:rPr lang="ja-JP" altLang="en-US" sz="255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、</a:t>
            </a:r>
            <a:r>
              <a:rPr lang="en-US" sz="255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評価対象者の一覧が表示されます</a:t>
            </a:r>
            <a:endParaRPr dirty="0"/>
          </a:p>
        </p:txBody>
      </p:sp>
      <p:pic>
        <p:nvPicPr>
          <p:cNvPr id="249" name="Google Shape;24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0556" y="3009823"/>
            <a:ext cx="15486888" cy="4975759"/>
          </a:xfrm>
          <a:prstGeom prst="rect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0" name="Google Shape;250;p17"/>
          <p:cNvSpPr/>
          <p:nvPr/>
        </p:nvSpPr>
        <p:spPr>
          <a:xfrm>
            <a:off x="2504575" y="5237678"/>
            <a:ext cx="13314545" cy="2747903"/>
          </a:xfrm>
          <a:prstGeom prst="rect">
            <a:avLst/>
          </a:prstGeom>
          <a:noFill/>
          <a:ln w="76200" cap="flat" cmpd="sng">
            <a:solidFill>
              <a:srgbClr val="FD9B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457200" y="523875"/>
            <a:ext cx="6095708" cy="26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操作方法 ｜ ①被評価者の目標を確認する</a:t>
            </a:r>
            <a:endParaRPr sz="2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8"/>
          <p:cNvSpPr txBox="1">
            <a:spLocks noGrp="1"/>
          </p:cNvSpPr>
          <p:nvPr>
            <p:ph type="ftr" idx="11"/>
          </p:nvPr>
        </p:nvSpPr>
        <p:spPr>
          <a:xfrm>
            <a:off x="17585830" y="9567438"/>
            <a:ext cx="26321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258" name="Google Shape;258;p18"/>
          <p:cNvSpPr/>
          <p:nvPr/>
        </p:nvSpPr>
        <p:spPr>
          <a:xfrm>
            <a:off x="1123950" y="1638300"/>
            <a:ext cx="13226532" cy="52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「確認」をクリックすると、評価対象者の目標を閲覧できます</a:t>
            </a:r>
            <a:endParaRPr/>
          </a:p>
        </p:txBody>
      </p:sp>
      <p:pic>
        <p:nvPicPr>
          <p:cNvPr id="259" name="Google Shape;25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0556" y="3009823"/>
            <a:ext cx="15486888" cy="4975759"/>
          </a:xfrm>
          <a:prstGeom prst="rect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0" name="Google Shape;260;p18"/>
          <p:cNvSpPr/>
          <p:nvPr/>
        </p:nvSpPr>
        <p:spPr>
          <a:xfrm>
            <a:off x="6889532" y="6684579"/>
            <a:ext cx="851338" cy="425669"/>
          </a:xfrm>
          <a:prstGeom prst="rect">
            <a:avLst/>
          </a:prstGeom>
          <a:noFill/>
          <a:ln w="76200" cap="flat" cmpd="sng">
            <a:solidFill>
              <a:srgbClr val="FD9B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9"/>
          <p:cNvSpPr/>
          <p:nvPr/>
        </p:nvSpPr>
        <p:spPr>
          <a:xfrm>
            <a:off x="457200" y="523875"/>
            <a:ext cx="6095708" cy="26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操作方法 ｜ ①被評価者の目標を確定する</a:t>
            </a:r>
            <a:endParaRPr sz="2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9"/>
          <p:cNvSpPr txBox="1">
            <a:spLocks noGrp="1"/>
          </p:cNvSpPr>
          <p:nvPr>
            <p:ph type="ftr" idx="11"/>
          </p:nvPr>
        </p:nvSpPr>
        <p:spPr>
          <a:xfrm>
            <a:off x="17585830" y="9567438"/>
            <a:ext cx="26321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268" name="Google Shape;268;p19"/>
          <p:cNvSpPr/>
          <p:nvPr/>
        </p:nvSpPr>
        <p:spPr>
          <a:xfrm>
            <a:off x="1123950" y="1638300"/>
            <a:ext cx="15646146" cy="81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従業員から目標提出されたら</a:t>
            </a:r>
            <a:r>
              <a:rPr lang="ja-JP" altLang="en-US" sz="255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、</a:t>
            </a:r>
            <a:r>
              <a:rPr lang="en-US" sz="255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内容を確認しいただき</a:t>
            </a:r>
            <a:r>
              <a:rPr lang="en-US" sz="255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、</a:t>
            </a:r>
            <a:endParaRPr sz="255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問題がなければ「目標を確定」ボタンを押して確定してください</a:t>
            </a:r>
            <a:r>
              <a:rPr lang="en-US" sz="255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255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※</a:t>
            </a:r>
            <a:r>
              <a:rPr lang="en-US" sz="14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確定をしない限り、評価ができません</a:t>
            </a:r>
            <a:r>
              <a:rPr lang="en-US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dirty="0"/>
          </a:p>
        </p:txBody>
      </p:sp>
      <p:pic>
        <p:nvPicPr>
          <p:cNvPr id="269" name="Google Shape;269;p19" descr="グラフィカル ユーザー インターフェイス, テキスト, アプリケーション, メール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7136" y="3005586"/>
            <a:ext cx="9253728" cy="6700351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0" name="Google Shape;270;p19"/>
          <p:cNvSpPr/>
          <p:nvPr/>
        </p:nvSpPr>
        <p:spPr>
          <a:xfrm>
            <a:off x="12765024" y="9253728"/>
            <a:ext cx="822960" cy="452209"/>
          </a:xfrm>
          <a:prstGeom prst="rect">
            <a:avLst/>
          </a:prstGeom>
          <a:noFill/>
          <a:ln w="76200" cap="flat" cmpd="sng">
            <a:solidFill>
              <a:srgbClr val="FD9B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0"/>
          <p:cNvSpPr/>
          <p:nvPr/>
        </p:nvSpPr>
        <p:spPr>
          <a:xfrm>
            <a:off x="457200" y="523875"/>
            <a:ext cx="6095708" cy="26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操作方法 ｜ ①被評価者の目標を確定する</a:t>
            </a:r>
            <a:endParaRPr sz="2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0"/>
          <p:cNvSpPr txBox="1">
            <a:spLocks noGrp="1"/>
          </p:cNvSpPr>
          <p:nvPr>
            <p:ph type="ftr" idx="11"/>
          </p:nvPr>
        </p:nvSpPr>
        <p:spPr>
          <a:xfrm>
            <a:off x="17585830" y="9567438"/>
            <a:ext cx="26321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278" name="Google Shape;278;p20"/>
          <p:cNvSpPr/>
          <p:nvPr/>
        </p:nvSpPr>
        <p:spPr>
          <a:xfrm>
            <a:off x="1123950" y="1638300"/>
            <a:ext cx="15646146" cy="81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被評価者に対して目標を差し戻しする際</a:t>
            </a:r>
            <a:r>
              <a:rPr lang="ja-JP" altLang="en-US" sz="2550" b="1" dirty="0">
                <a:solidFill>
                  <a:schemeClr val="lt1"/>
                </a:solidFill>
              </a:rPr>
              <a:t>、</a:t>
            </a:r>
            <a:endParaRPr sz="255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差し戻しの理由を記入し「フィードバックを送信」を押してください</a:t>
            </a:r>
            <a:r>
              <a:rPr lang="en-US" sz="255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255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20" descr="グラフィカル ユーザー インターフェイス, テキスト, アプリケーション, メール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7136" y="3005586"/>
            <a:ext cx="9253728" cy="6700351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0" name="Google Shape;280;p20"/>
          <p:cNvSpPr/>
          <p:nvPr/>
        </p:nvSpPr>
        <p:spPr>
          <a:xfrm>
            <a:off x="4791456" y="8814816"/>
            <a:ext cx="8686800" cy="512063"/>
          </a:xfrm>
          <a:prstGeom prst="rect">
            <a:avLst/>
          </a:prstGeom>
          <a:noFill/>
          <a:ln w="76200" cap="flat" cmpd="sng">
            <a:solidFill>
              <a:srgbClr val="FD9B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0"/>
          <p:cNvSpPr/>
          <p:nvPr/>
        </p:nvSpPr>
        <p:spPr>
          <a:xfrm>
            <a:off x="11338560" y="9413329"/>
            <a:ext cx="1432560" cy="256032"/>
          </a:xfrm>
          <a:prstGeom prst="rect">
            <a:avLst/>
          </a:prstGeom>
          <a:noFill/>
          <a:ln w="76200" cap="flat" cmpd="sng">
            <a:solidFill>
              <a:srgbClr val="FD9B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6200" y="2613858"/>
            <a:ext cx="16002000" cy="6013251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1"/>
          <p:cNvSpPr/>
          <p:nvPr/>
        </p:nvSpPr>
        <p:spPr>
          <a:xfrm>
            <a:off x="457200" y="523875"/>
            <a:ext cx="6095708" cy="26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操作方法 ｜ ②評価を入力する</a:t>
            </a:r>
            <a:endParaRPr sz="2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ftr" idx="11"/>
          </p:nvPr>
        </p:nvSpPr>
        <p:spPr>
          <a:xfrm>
            <a:off x="17585830" y="9567438"/>
            <a:ext cx="26321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290" name="Google Shape;290;p21"/>
          <p:cNvSpPr/>
          <p:nvPr/>
        </p:nvSpPr>
        <p:spPr>
          <a:xfrm>
            <a:off x="1123950" y="1638300"/>
            <a:ext cx="13226532" cy="52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評価を選択すると</a:t>
            </a:r>
            <a:r>
              <a:rPr lang="ja-JP" altLang="en-US" sz="255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、</a:t>
            </a:r>
            <a:r>
              <a:rPr lang="en-US" sz="255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対象者の目標に対し評価を入力できます</a:t>
            </a:r>
            <a:endParaRPr dirty="0"/>
          </a:p>
        </p:txBody>
      </p:sp>
      <p:sp>
        <p:nvSpPr>
          <p:cNvPr id="291" name="Google Shape;291;p21"/>
          <p:cNvSpPr/>
          <p:nvPr/>
        </p:nvSpPr>
        <p:spPr>
          <a:xfrm>
            <a:off x="5825764" y="3818466"/>
            <a:ext cx="3384223" cy="678120"/>
          </a:xfrm>
          <a:prstGeom prst="rect">
            <a:avLst/>
          </a:prstGeom>
          <a:noFill/>
          <a:ln w="76200" cap="flat" cmpd="sng">
            <a:solidFill>
              <a:srgbClr val="FD9B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1"/>
          <p:cNvSpPr/>
          <p:nvPr/>
        </p:nvSpPr>
        <p:spPr>
          <a:xfrm>
            <a:off x="6930271" y="7070103"/>
            <a:ext cx="1129647" cy="520046"/>
          </a:xfrm>
          <a:prstGeom prst="rect">
            <a:avLst/>
          </a:prstGeom>
          <a:noFill/>
          <a:ln w="76200" cap="flat" cmpd="sng">
            <a:solidFill>
              <a:srgbClr val="FD9B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1"/>
          <p:cNvSpPr/>
          <p:nvPr/>
        </p:nvSpPr>
        <p:spPr>
          <a:xfrm>
            <a:off x="12210853" y="2740373"/>
            <a:ext cx="1260050" cy="520046"/>
          </a:xfrm>
          <a:prstGeom prst="rect">
            <a:avLst/>
          </a:prstGeom>
          <a:noFill/>
          <a:ln w="76200" cap="flat" cmpd="sng">
            <a:solidFill>
              <a:srgbClr val="FD9B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3548" y="2232659"/>
            <a:ext cx="12612878" cy="7334779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2"/>
          <p:cNvSpPr/>
          <p:nvPr/>
        </p:nvSpPr>
        <p:spPr>
          <a:xfrm>
            <a:off x="457200" y="523875"/>
            <a:ext cx="6095708" cy="26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操作方法 ｜ ②評価を入力する</a:t>
            </a:r>
            <a:endParaRPr sz="2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2"/>
          <p:cNvSpPr txBox="1">
            <a:spLocks noGrp="1"/>
          </p:cNvSpPr>
          <p:nvPr>
            <p:ph type="ftr" idx="11"/>
          </p:nvPr>
        </p:nvSpPr>
        <p:spPr>
          <a:xfrm>
            <a:off x="17585830" y="9567438"/>
            <a:ext cx="26321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302" name="Google Shape;302;p22"/>
          <p:cNvSpPr/>
          <p:nvPr/>
        </p:nvSpPr>
        <p:spPr>
          <a:xfrm>
            <a:off x="1123950" y="1638300"/>
            <a:ext cx="13226532" cy="52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lang="en-US" sz="25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保存ボタンで一時保存、提出ボタンで目標の提出ができます</a:t>
            </a:r>
            <a:endParaRPr sz="255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2"/>
          <p:cNvSpPr/>
          <p:nvPr/>
        </p:nvSpPr>
        <p:spPr>
          <a:xfrm>
            <a:off x="3740932" y="3973260"/>
            <a:ext cx="5787116" cy="2061779"/>
          </a:xfrm>
          <a:prstGeom prst="rect">
            <a:avLst/>
          </a:prstGeom>
          <a:noFill/>
          <a:ln w="76200" cap="flat" cmpd="sng">
            <a:solidFill>
              <a:srgbClr val="FD9B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2"/>
          <p:cNvSpPr/>
          <p:nvPr/>
        </p:nvSpPr>
        <p:spPr>
          <a:xfrm>
            <a:off x="8294706" y="7021168"/>
            <a:ext cx="1141902" cy="550063"/>
          </a:xfrm>
          <a:prstGeom prst="rect">
            <a:avLst/>
          </a:prstGeom>
          <a:noFill/>
          <a:ln w="76200" cap="flat" cmpd="sng">
            <a:solidFill>
              <a:srgbClr val="FD9B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2"/>
          <p:cNvSpPr/>
          <p:nvPr/>
        </p:nvSpPr>
        <p:spPr>
          <a:xfrm>
            <a:off x="12876574" y="9047392"/>
            <a:ext cx="1900130" cy="520046"/>
          </a:xfrm>
          <a:prstGeom prst="rect">
            <a:avLst/>
          </a:prstGeom>
          <a:noFill/>
          <a:ln w="76200" cap="flat" cmpd="sng">
            <a:solidFill>
              <a:srgbClr val="FD9B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2"/>
          <p:cNvSpPr/>
          <p:nvPr/>
        </p:nvSpPr>
        <p:spPr>
          <a:xfrm>
            <a:off x="8312994" y="8237221"/>
            <a:ext cx="1141902" cy="550063"/>
          </a:xfrm>
          <a:prstGeom prst="rect">
            <a:avLst/>
          </a:prstGeom>
          <a:noFill/>
          <a:ln w="76200" cap="flat" cmpd="sng">
            <a:solidFill>
              <a:srgbClr val="FD9B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3"/>
          <p:cNvSpPr/>
          <p:nvPr/>
        </p:nvSpPr>
        <p:spPr>
          <a:xfrm>
            <a:off x="457200" y="523875"/>
            <a:ext cx="6095708" cy="26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操作方法 ｜ ③評価を調整する</a:t>
            </a:r>
            <a:endParaRPr sz="2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3"/>
          <p:cNvSpPr txBox="1">
            <a:spLocks noGrp="1"/>
          </p:cNvSpPr>
          <p:nvPr>
            <p:ph type="ftr" idx="11"/>
          </p:nvPr>
        </p:nvSpPr>
        <p:spPr>
          <a:xfrm>
            <a:off x="17585830" y="9567438"/>
            <a:ext cx="26321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sp>
        <p:nvSpPr>
          <p:cNvPr id="314" name="Google Shape;314;p23"/>
          <p:cNvSpPr/>
          <p:nvPr/>
        </p:nvSpPr>
        <p:spPr>
          <a:xfrm>
            <a:off x="1123950" y="1638300"/>
            <a:ext cx="15134082" cy="52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メンバー間の比較をしながら評価の調整を行うことができます</a:t>
            </a:r>
            <a:r>
              <a:rPr lang="ja-JP" altLang="en-US" sz="2550" b="1">
                <a:solidFill>
                  <a:schemeClr val="lt1"/>
                </a:solidFill>
              </a:rPr>
              <a:t>。</a:t>
            </a:r>
            <a:endParaRPr sz="255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5" name="Google Shape;315;p23"/>
          <p:cNvGrpSpPr/>
          <p:nvPr/>
        </p:nvGrpSpPr>
        <p:grpSpPr>
          <a:xfrm>
            <a:off x="1207008" y="2972325"/>
            <a:ext cx="15873984" cy="5948610"/>
            <a:chOff x="1207008" y="2700090"/>
            <a:chExt cx="15873984" cy="5948610"/>
          </a:xfrm>
        </p:grpSpPr>
        <p:pic>
          <p:nvPicPr>
            <p:cNvPr id="316" name="Google Shape;316;p2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07008" y="2700090"/>
              <a:ext cx="15873984" cy="59486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7" name="Google Shape;317;p23"/>
            <p:cNvSpPr/>
            <p:nvPr/>
          </p:nvSpPr>
          <p:spPr>
            <a:xfrm>
              <a:off x="6703588" y="6510528"/>
              <a:ext cx="4762988" cy="1207008"/>
            </a:xfrm>
            <a:prstGeom prst="rect">
              <a:avLst/>
            </a:prstGeom>
            <a:noFill/>
            <a:ln w="76200" cap="flat" cmpd="sng">
              <a:solidFill>
                <a:srgbClr val="FD9B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3"/>
            <p:cNvSpPr/>
            <p:nvPr/>
          </p:nvSpPr>
          <p:spPr>
            <a:xfrm>
              <a:off x="3966484" y="4230624"/>
              <a:ext cx="1117580" cy="615696"/>
            </a:xfrm>
            <a:prstGeom prst="rect">
              <a:avLst/>
            </a:prstGeom>
            <a:noFill/>
            <a:ln w="76200" cap="flat" cmpd="sng">
              <a:solidFill>
                <a:srgbClr val="FD9B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23"/>
          <p:cNvGrpSpPr/>
          <p:nvPr/>
        </p:nvGrpSpPr>
        <p:grpSpPr>
          <a:xfrm>
            <a:off x="6552908" y="7816751"/>
            <a:ext cx="5622600" cy="1750688"/>
            <a:chOff x="12304752" y="7212084"/>
            <a:chExt cx="5622600" cy="1750688"/>
          </a:xfrm>
        </p:grpSpPr>
        <p:sp>
          <p:nvSpPr>
            <p:cNvPr id="320" name="Google Shape;320;p23"/>
            <p:cNvSpPr/>
            <p:nvPr/>
          </p:nvSpPr>
          <p:spPr>
            <a:xfrm>
              <a:off x="12304752" y="7669764"/>
              <a:ext cx="5622600" cy="1293008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16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カーソルを合わせると表示される「エンピツ」アイコンをクリックすると評価コメントを入力できます</a:t>
              </a:r>
              <a:endPara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3"/>
            <p:cNvSpPr/>
            <p:nvPr/>
          </p:nvSpPr>
          <p:spPr>
            <a:xfrm rot="1498658">
              <a:off x="14087292" y="7241936"/>
              <a:ext cx="261257" cy="541175"/>
            </a:xfrm>
            <a:prstGeom prst="triangle">
              <a:avLst>
                <a:gd name="adj" fmla="val 50000"/>
              </a:avLst>
            </a:prstGeom>
            <a:solidFill>
              <a:srgbClr val="E3F0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8"/>
          <p:cNvSpPr txBox="1">
            <a:spLocks noGrp="1"/>
          </p:cNvSpPr>
          <p:nvPr>
            <p:ph type="sldNum" idx="12"/>
          </p:nvPr>
        </p:nvSpPr>
        <p:spPr>
          <a:xfrm>
            <a:off x="17113568" y="9497673"/>
            <a:ext cx="1097400" cy="787200"/>
          </a:xfrm>
          <a:prstGeom prst="rect">
            <a:avLst/>
          </a:prstGeom>
        </p:spPr>
        <p:txBody>
          <a:bodyPr spcFirstLastPara="1" wrap="square" lIns="167600" tIns="167600" rIns="167600" bIns="167600" anchor="t" anchorCtr="0">
            <a:noAutofit/>
          </a:bodyPr>
          <a:lstStyle/>
          <a:p>
            <a:pPr algn="r"/>
            <a:fld id="{00000000-1234-1234-1234-123412341234}" type="slidenum">
              <a:rPr lang="en-US" altLang="ja"/>
              <a:pPr algn="r"/>
              <a:t>27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"/>
          <p:cNvSpPr/>
          <p:nvPr/>
        </p:nvSpPr>
        <p:spPr>
          <a:xfrm>
            <a:off x="1123950" y="1685925"/>
            <a:ext cx="4098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HRMOSシリーズ</a:t>
            </a:r>
            <a:endParaRPr sz="3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9124949" y="1085850"/>
            <a:ext cx="8743325" cy="755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株式会社ビズリーチの知見とノウハウが詰まった｢HRMOS｣シリーズは</a:t>
            </a:r>
            <a:r>
              <a:rPr lang="ja-JP" altLang="en-US" sz="1800" dirty="0"/>
              <a:t>、</a:t>
            </a:r>
            <a:b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人材のあらゆるデータ･業務が､なめらかにつながる仕組みを目指しています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1123950" y="1047750"/>
            <a:ext cx="6505200" cy="4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lang="en-US" sz="25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データが集まり､つながり､活かされる。</a:t>
            </a:r>
            <a:endParaRPr sz="255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 txBox="1">
            <a:spLocks noGrp="1"/>
          </p:cNvSpPr>
          <p:nvPr>
            <p:ph type="ftr" idx="11"/>
          </p:nvPr>
        </p:nvSpPr>
        <p:spPr>
          <a:xfrm>
            <a:off x="17585830" y="9567438"/>
            <a:ext cx="26321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6" name="図 5" descr="ダイアグラム&#10;&#10;自動的に生成された説明">
            <a:extLst>
              <a:ext uri="{FF2B5EF4-FFF2-40B4-BE49-F238E27FC236}">
                <a16:creationId xmlns:a16="http://schemas.microsoft.com/office/drawing/2014/main" id="{7EE758E0-BA28-324F-B654-0876E576C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511" y="2285909"/>
            <a:ext cx="13186875" cy="75585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914400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00" y="0"/>
            <a:ext cx="9144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3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7825" y="2438400"/>
            <a:ext cx="56769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3"/>
          <p:cNvSpPr txBox="1"/>
          <p:nvPr/>
        </p:nvSpPr>
        <p:spPr>
          <a:xfrm>
            <a:off x="1803225" y="4746900"/>
            <a:ext cx="53661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ご利用の前に</a:t>
            </a:r>
            <a:endParaRPr sz="6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3"/>
          <p:cNvSpPr/>
          <p:nvPr/>
        </p:nvSpPr>
        <p:spPr>
          <a:xfrm>
            <a:off x="2737078" y="8610600"/>
            <a:ext cx="3943639" cy="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動作環境とログインについて</a:t>
            </a:r>
            <a:endParaRPr sz="225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/>
          <p:nvPr/>
        </p:nvSpPr>
        <p:spPr>
          <a:xfrm>
            <a:off x="461222" y="526015"/>
            <a:ext cx="6092886" cy="269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ja-JP" altLang="en-US" sz="2099" b="1">
                <a:solidFill>
                  <a:srgbClr val="1971C4"/>
                </a:solidFill>
              </a:rPr>
              <a:t>動作保証環境</a:t>
            </a:r>
            <a:endParaRPr sz="2099" b="1">
              <a:solidFill>
                <a:srgbClr val="1971C4"/>
              </a:solidFill>
            </a:endParaRPr>
          </a:p>
        </p:txBody>
      </p:sp>
      <p:sp>
        <p:nvSpPr>
          <p:cNvPr id="97" name="Google Shape;97;p3"/>
          <p:cNvSpPr txBox="1">
            <a:spLocks noGrp="1"/>
          </p:cNvSpPr>
          <p:nvPr>
            <p:ph type="ftr" idx="11"/>
          </p:nvPr>
        </p:nvSpPr>
        <p:spPr>
          <a:xfrm>
            <a:off x="17581922" y="9565391"/>
            <a:ext cx="263092" cy="27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675" rIns="0" bIns="45675" anchor="ctr" anchorCtr="0">
            <a:spAutoFit/>
          </a:bodyPr>
          <a:lstStyle/>
          <a:p>
            <a:fld id="{00000000-1234-1234-1234-123412341234}" type="slidenum">
              <a:rPr lang="en-US" altLang="ja-JP">
                <a:solidFill>
                  <a:srgbClr val="AAAAAA"/>
                </a:solidFill>
              </a:rPr>
              <a:pPr/>
              <a:t>5</a:t>
            </a:fld>
            <a:endParaRPr>
              <a:solidFill>
                <a:srgbClr val="AAAAAA"/>
              </a:solidFill>
            </a:endParaRPr>
          </a:p>
        </p:txBody>
      </p:sp>
      <p:pic>
        <p:nvPicPr>
          <p:cNvPr id="98" name="Google Shape;98;p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7664" y="4167415"/>
            <a:ext cx="7657749" cy="1666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7596" y="4367348"/>
            <a:ext cx="2989465" cy="126643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/>
          <p:nvPr/>
        </p:nvSpPr>
        <p:spPr>
          <a:xfrm>
            <a:off x="4564898" y="4699440"/>
            <a:ext cx="4620790" cy="3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11172"/>
              </a:lnSpc>
            </a:pPr>
            <a:r>
              <a:rPr lang="ja-JP" altLang="en-US" sz="1799" b="1">
                <a:solidFill>
                  <a:srgbClr val="1971C4"/>
                </a:solidFill>
              </a:rPr>
              <a:t>パソコン）</a:t>
            </a:r>
            <a:r>
              <a:rPr lang="en-US" altLang="ja-JP" sz="1799" b="1">
                <a:solidFill>
                  <a:srgbClr val="1971C4"/>
                </a:solidFill>
              </a:rPr>
              <a:t>Windows / Mac</a:t>
            </a:r>
            <a:endParaRPr/>
          </a:p>
          <a:p>
            <a:pPr>
              <a:lnSpc>
                <a:spcPct val="111172"/>
              </a:lnSpc>
            </a:pPr>
            <a:r>
              <a:rPr lang="ja-JP" altLang="en-US" sz="1799" b="1">
                <a:solidFill>
                  <a:srgbClr val="1971C4"/>
                </a:solidFill>
              </a:rPr>
              <a:t>モバイル）</a:t>
            </a:r>
            <a:r>
              <a:rPr lang="en-US" altLang="ja-JP" sz="1799" b="1">
                <a:solidFill>
                  <a:srgbClr val="1971C4"/>
                </a:solidFill>
              </a:rPr>
              <a:t>iOS / Android</a:t>
            </a:r>
            <a:endParaRPr/>
          </a:p>
        </p:txBody>
      </p:sp>
      <p:sp>
        <p:nvSpPr>
          <p:cNvPr id="101" name="Google Shape;101;p3"/>
          <p:cNvSpPr/>
          <p:nvPr/>
        </p:nvSpPr>
        <p:spPr>
          <a:xfrm>
            <a:off x="2074777" y="4824330"/>
            <a:ext cx="1495102" cy="319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799" b="1">
                <a:solidFill>
                  <a:srgbClr val="FFFFFF"/>
                </a:solidFill>
              </a:rPr>
              <a:t>OS</a:t>
            </a:r>
            <a:endParaRPr sz="1799" b="1">
              <a:solidFill>
                <a:srgbClr val="FFFFFF"/>
              </a:solidFill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4448128" y="5137264"/>
            <a:ext cx="3108543" cy="645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199" b="1">
                <a:solidFill>
                  <a:srgbClr val="1971C4"/>
                </a:solidFill>
              </a:rPr>
              <a:t>※</a:t>
            </a:r>
            <a:r>
              <a:rPr lang="ja-JP" altLang="en-US" sz="1199" b="1">
                <a:solidFill>
                  <a:srgbClr val="1971C4"/>
                </a:solidFill>
              </a:rPr>
              <a:t>一部画面のみモバイル対応しております</a:t>
            </a:r>
            <a:endParaRPr sz="1199" b="1">
              <a:solidFill>
                <a:srgbClr val="1971C4"/>
              </a:solidFill>
            </a:endParaRPr>
          </a:p>
          <a:p>
            <a:endParaRPr sz="1199"/>
          </a:p>
        </p:txBody>
      </p:sp>
      <p:pic>
        <p:nvPicPr>
          <p:cNvPr id="103" name="Google Shape;103;p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7664" y="5959937"/>
            <a:ext cx="7657749" cy="331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6742" y="3298175"/>
            <a:ext cx="7622393" cy="74301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/>
          <p:nvPr/>
        </p:nvSpPr>
        <p:spPr>
          <a:xfrm>
            <a:off x="3003461" y="3563332"/>
            <a:ext cx="4213405" cy="20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799" b="1">
                <a:solidFill>
                  <a:srgbClr val="FFFFFF"/>
                </a:solidFill>
              </a:rPr>
              <a:t>Web </a:t>
            </a:r>
            <a:r>
              <a:rPr lang="ja-JP" altLang="en-US" sz="1799" b="1">
                <a:solidFill>
                  <a:srgbClr val="FFFFFF"/>
                </a:solidFill>
              </a:rPr>
              <a:t>ブラウザ版</a:t>
            </a:r>
            <a:endParaRPr sz="1799" b="1">
              <a:solidFill>
                <a:srgbClr val="FFFFFF"/>
              </a:solidFill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4448128" y="8746724"/>
            <a:ext cx="3877985" cy="27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199" b="1">
                <a:solidFill>
                  <a:srgbClr val="1971C4"/>
                </a:solidFill>
              </a:rPr>
              <a:t>いずれのブラウザも最新版を動作環境としています。</a:t>
            </a:r>
            <a:endParaRPr sz="1199" b="1">
              <a:solidFill>
                <a:srgbClr val="1971C4"/>
              </a:solidFill>
            </a:endParaRPr>
          </a:p>
        </p:txBody>
      </p:sp>
      <p:sp>
        <p:nvSpPr>
          <p:cNvPr id="107" name="Google Shape;107;p3"/>
          <p:cNvSpPr/>
          <p:nvPr/>
        </p:nvSpPr>
        <p:spPr>
          <a:xfrm>
            <a:off x="1127663" y="1639924"/>
            <a:ext cx="12612228" cy="42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ja-JP" sz="2549" b="1">
                <a:solidFill>
                  <a:srgbClr val="1971C4"/>
                </a:solidFill>
              </a:rPr>
              <a:t>HRMOS</a:t>
            </a:r>
            <a:r>
              <a:rPr lang="ja-JP" altLang="en-US" sz="2549" b="1">
                <a:solidFill>
                  <a:srgbClr val="1971C4"/>
                </a:solidFill>
              </a:rPr>
              <a:t>をご利用いただく際は下記環境が必要となります。</a:t>
            </a:r>
            <a:endParaRPr/>
          </a:p>
        </p:txBody>
      </p:sp>
      <p:sp>
        <p:nvSpPr>
          <p:cNvPr id="108" name="Google Shape;108;p3"/>
          <p:cNvSpPr txBox="1"/>
          <p:nvPr/>
        </p:nvSpPr>
        <p:spPr>
          <a:xfrm>
            <a:off x="1127663" y="2193825"/>
            <a:ext cx="5747630" cy="307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399" dirty="0">
                <a:solidFill>
                  <a:srgbClr val="0C539B"/>
                </a:solidFill>
              </a:rPr>
              <a:t>環境外で操作いただいた際は、エラーが発生する場合がございます。</a:t>
            </a:r>
            <a:endParaRPr dirty="0"/>
          </a:p>
        </p:txBody>
      </p:sp>
      <p:pic>
        <p:nvPicPr>
          <p:cNvPr id="109" name="Google Shape;109;p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7596" y="6147697"/>
            <a:ext cx="2989465" cy="292696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/>
          <p:nvPr/>
        </p:nvSpPr>
        <p:spPr>
          <a:xfrm>
            <a:off x="2074777" y="7388813"/>
            <a:ext cx="1495102" cy="319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799" b="1">
                <a:solidFill>
                  <a:srgbClr val="FFFFFF"/>
                </a:solidFill>
              </a:rPr>
              <a:t>ブラウザ</a:t>
            </a:r>
            <a:endParaRPr sz="1799" b="1">
              <a:solidFill>
                <a:srgbClr val="FFFFFF"/>
              </a:solidFill>
            </a:endParaRPr>
          </a:p>
        </p:txBody>
      </p:sp>
      <p:pic>
        <p:nvPicPr>
          <p:cNvPr id="111" name="Google Shape;111;p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31851" y="4167415"/>
            <a:ext cx="7657749" cy="1666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31783" y="4367348"/>
            <a:ext cx="2989465" cy="123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/>
          <p:nvPr/>
        </p:nvSpPr>
        <p:spPr>
          <a:xfrm>
            <a:off x="12521179" y="4774133"/>
            <a:ext cx="4620790" cy="3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70000"/>
              </a:lnSpc>
            </a:pPr>
            <a:r>
              <a:rPr lang="en-US" altLang="ja-JP" sz="1799" b="1">
                <a:solidFill>
                  <a:srgbClr val="1971C4"/>
                </a:solidFill>
              </a:rPr>
              <a:t>iOS / Android</a:t>
            </a:r>
            <a:endParaRPr/>
          </a:p>
        </p:txBody>
      </p:sp>
      <p:sp>
        <p:nvSpPr>
          <p:cNvPr id="114" name="Google Shape;114;p3"/>
          <p:cNvSpPr/>
          <p:nvPr/>
        </p:nvSpPr>
        <p:spPr>
          <a:xfrm>
            <a:off x="10078964" y="4824330"/>
            <a:ext cx="1495102" cy="319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799" b="1">
                <a:solidFill>
                  <a:srgbClr val="FFFFFF"/>
                </a:solidFill>
              </a:rPr>
              <a:t>OS</a:t>
            </a:r>
            <a:endParaRPr sz="1799" b="1">
              <a:solidFill>
                <a:srgbClr val="FFFFFF"/>
              </a:solidFill>
            </a:endParaRPr>
          </a:p>
        </p:txBody>
      </p:sp>
      <p:pic>
        <p:nvPicPr>
          <p:cNvPr id="115" name="Google Shape;115;p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31851" y="5959937"/>
            <a:ext cx="7657749" cy="331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70929" y="3298175"/>
            <a:ext cx="7622393" cy="74301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/>
          <p:nvPr/>
        </p:nvSpPr>
        <p:spPr>
          <a:xfrm>
            <a:off x="11007648" y="3563332"/>
            <a:ext cx="4213405" cy="20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799" b="1">
                <a:solidFill>
                  <a:srgbClr val="FFFFFF"/>
                </a:solidFill>
              </a:rPr>
              <a:t>アプリケーション版</a:t>
            </a:r>
            <a:endParaRPr sz="1799" b="1">
              <a:solidFill>
                <a:srgbClr val="FFFFFF"/>
              </a:solidFill>
            </a:endParaRPr>
          </a:p>
        </p:txBody>
      </p:sp>
      <p:pic>
        <p:nvPicPr>
          <p:cNvPr id="118" name="Google Shape;118;p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31783" y="6147094"/>
            <a:ext cx="2989465" cy="2876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/>
          <p:cNvSpPr/>
          <p:nvPr/>
        </p:nvSpPr>
        <p:spPr>
          <a:xfrm>
            <a:off x="10078964" y="7388813"/>
            <a:ext cx="1495102" cy="319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799" b="1">
                <a:solidFill>
                  <a:srgbClr val="FFFFFF"/>
                </a:solidFill>
              </a:rPr>
              <a:t>ダウンロード</a:t>
            </a:r>
            <a:endParaRPr sz="1799" b="1">
              <a:solidFill>
                <a:srgbClr val="FFFFFF"/>
              </a:solidFill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4577479" y="6501380"/>
            <a:ext cx="4620790" cy="2094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ja-JP" sz="1600" b="1">
                <a:solidFill>
                  <a:srgbClr val="1971C4"/>
                </a:solidFill>
              </a:rPr>
              <a:t>Windows PC</a:t>
            </a:r>
            <a:r>
              <a:rPr lang="ja-JP" altLang="en-US" sz="1600" b="1">
                <a:solidFill>
                  <a:srgbClr val="1971C4"/>
                </a:solidFill>
              </a:rPr>
              <a:t>）</a:t>
            </a:r>
            <a:endParaRPr sz="1600" b="1">
              <a:solidFill>
                <a:srgbClr val="1971C4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ja-JP" sz="1600">
                <a:solidFill>
                  <a:srgbClr val="1971C4"/>
                </a:solidFill>
              </a:rPr>
              <a:t>Google Chrome</a:t>
            </a:r>
            <a:r>
              <a:rPr lang="ja-JP" altLang="en-US" sz="1600">
                <a:solidFill>
                  <a:srgbClr val="1971C4"/>
                </a:solidFill>
              </a:rPr>
              <a:t>、</a:t>
            </a:r>
            <a:r>
              <a:rPr lang="en-US" altLang="ja-JP" sz="1600">
                <a:solidFill>
                  <a:srgbClr val="1971C4"/>
                </a:solidFill>
              </a:rPr>
              <a:t>Microsoft Edge</a:t>
            </a:r>
            <a:br>
              <a:rPr lang="ja-JP" altLang="en-US" sz="1600" b="1">
                <a:solidFill>
                  <a:srgbClr val="1971C4"/>
                </a:solidFill>
              </a:rPr>
            </a:br>
            <a:r>
              <a:rPr lang="en-US" altLang="ja-JP" sz="1600" b="1">
                <a:solidFill>
                  <a:srgbClr val="1971C4"/>
                </a:solidFill>
              </a:rPr>
              <a:t>Mac</a:t>
            </a:r>
            <a:r>
              <a:rPr lang="ja-JP" altLang="en-US" sz="1600" b="1">
                <a:solidFill>
                  <a:srgbClr val="1971C4"/>
                </a:solidFill>
              </a:rPr>
              <a:t>）</a:t>
            </a:r>
            <a:endParaRPr sz="1600" b="1">
              <a:solidFill>
                <a:srgbClr val="1971C4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ja-JP" sz="1600">
                <a:solidFill>
                  <a:srgbClr val="1971C4"/>
                </a:solidFill>
              </a:rPr>
              <a:t>Google Chrome</a:t>
            </a:r>
            <a:endParaRPr/>
          </a:p>
          <a:p>
            <a:pPr>
              <a:lnSpc>
                <a:spcPct val="120000"/>
              </a:lnSpc>
            </a:pPr>
            <a:r>
              <a:rPr lang="en-US" altLang="ja-JP" sz="1600" b="1">
                <a:solidFill>
                  <a:srgbClr val="1971C4"/>
                </a:solidFill>
              </a:rPr>
              <a:t>iOS</a:t>
            </a:r>
            <a:r>
              <a:rPr lang="ja-JP" altLang="en-US" sz="1600" b="1">
                <a:solidFill>
                  <a:srgbClr val="1971C4"/>
                </a:solidFill>
              </a:rPr>
              <a:t>）</a:t>
            </a:r>
            <a:endParaRPr sz="1600" b="1">
              <a:solidFill>
                <a:srgbClr val="1971C4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ja-JP" sz="1600">
                <a:solidFill>
                  <a:srgbClr val="1971C4"/>
                </a:solidFill>
              </a:rPr>
              <a:t>Safari</a:t>
            </a:r>
            <a:endParaRPr/>
          </a:p>
          <a:p>
            <a:pPr>
              <a:lnSpc>
                <a:spcPct val="120000"/>
              </a:lnSpc>
            </a:pPr>
            <a:r>
              <a:rPr lang="en-US" altLang="ja-JP" sz="1600" b="1">
                <a:solidFill>
                  <a:srgbClr val="1971C4"/>
                </a:solidFill>
              </a:rPr>
              <a:t>Android</a:t>
            </a:r>
            <a:r>
              <a:rPr lang="ja-JP" altLang="en-US" sz="1600" b="1">
                <a:solidFill>
                  <a:srgbClr val="1971C4"/>
                </a:solidFill>
              </a:rPr>
              <a:t>）</a:t>
            </a:r>
            <a:endParaRPr sz="1600" b="1">
              <a:solidFill>
                <a:srgbClr val="1971C4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ja-JP" sz="1600">
                <a:solidFill>
                  <a:srgbClr val="1971C4"/>
                </a:solidFill>
              </a:rPr>
              <a:t>Google Chrome</a:t>
            </a:r>
            <a:endParaRPr/>
          </a:p>
          <a:p>
            <a:pPr>
              <a:lnSpc>
                <a:spcPct val="120000"/>
              </a:lnSpc>
            </a:pPr>
            <a:endParaRPr sz="1600" b="1">
              <a:solidFill>
                <a:srgbClr val="1971C4"/>
              </a:solidFill>
            </a:endParaRPr>
          </a:p>
        </p:txBody>
      </p:sp>
      <p:sp>
        <p:nvSpPr>
          <p:cNvPr id="121" name="Google Shape;121;p3"/>
          <p:cNvSpPr txBox="1"/>
          <p:nvPr/>
        </p:nvSpPr>
        <p:spPr>
          <a:xfrm>
            <a:off x="12871277" y="6199596"/>
            <a:ext cx="8146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800" b="1">
                <a:solidFill>
                  <a:srgbClr val="1871C4"/>
                </a:solidFill>
              </a:rPr>
              <a:t>iOS</a:t>
            </a:r>
            <a:r>
              <a:rPr lang="ja-JP" altLang="en-US" sz="1800" b="1">
                <a:solidFill>
                  <a:srgbClr val="1871C4"/>
                </a:solidFill>
              </a:rPr>
              <a:t>版</a:t>
            </a:r>
            <a:endParaRPr/>
          </a:p>
        </p:txBody>
      </p:sp>
      <p:pic>
        <p:nvPicPr>
          <p:cNvPr id="122" name="Google Shape;12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43799" y="7707983"/>
            <a:ext cx="1236559" cy="1236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" name="Google Shape;123;p3"/>
          <p:cNvCxnSpPr/>
          <p:nvPr/>
        </p:nvCxnSpPr>
        <p:spPr>
          <a:xfrm>
            <a:off x="14343526" y="6332329"/>
            <a:ext cx="0" cy="2506029"/>
          </a:xfrm>
          <a:prstGeom prst="straightConnector1">
            <a:avLst/>
          </a:prstGeom>
          <a:noFill/>
          <a:ln w="9525" cap="flat" cmpd="sng">
            <a:solidFill>
              <a:srgbClr val="07519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4" name="Google Shape;124;p3" descr="アイコン画像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47060" y="6723152"/>
            <a:ext cx="1053305" cy="105330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"/>
          <p:cNvSpPr txBox="1"/>
          <p:nvPr/>
        </p:nvSpPr>
        <p:spPr>
          <a:xfrm>
            <a:off x="14821080" y="6199596"/>
            <a:ext cx="130195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799" b="1">
                <a:solidFill>
                  <a:srgbClr val="1971C4"/>
                </a:solidFill>
              </a:rPr>
              <a:t>Android</a:t>
            </a:r>
            <a:r>
              <a:rPr lang="ja-JP" altLang="en-US" sz="1800" b="1">
                <a:solidFill>
                  <a:srgbClr val="1871C4"/>
                </a:solidFill>
              </a:rPr>
              <a:t>版</a:t>
            </a:r>
            <a:endParaRPr/>
          </a:p>
        </p:txBody>
      </p:sp>
      <p:pic>
        <p:nvPicPr>
          <p:cNvPr id="126" name="Google Shape;126;p3" descr="アイコン画像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912772" y="6723152"/>
            <a:ext cx="1053305" cy="1053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833399" y="7707984"/>
            <a:ext cx="1236559" cy="1236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/>
          <p:cNvSpPr/>
          <p:nvPr/>
        </p:nvSpPr>
        <p:spPr>
          <a:xfrm>
            <a:off x="461222" y="526015"/>
            <a:ext cx="6092886" cy="269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ja-JP" altLang="en-US" sz="2099" b="1">
                <a:solidFill>
                  <a:schemeClr val="lt1"/>
                </a:solidFill>
              </a:rPr>
              <a:t>ログイン </a:t>
            </a:r>
            <a:r>
              <a:rPr lang="en-US" altLang="ja-JP" sz="2099" b="1">
                <a:solidFill>
                  <a:schemeClr val="lt1"/>
                </a:solidFill>
              </a:rPr>
              <a:t>&gt;&gt; </a:t>
            </a:r>
            <a:r>
              <a:rPr lang="ja-JP" altLang="en-US" sz="2099" b="1">
                <a:solidFill>
                  <a:schemeClr val="lt1"/>
                </a:solidFill>
              </a:rPr>
              <a:t>初回のログインについて</a:t>
            </a:r>
            <a:endParaRPr sz="2099" b="1">
              <a:solidFill>
                <a:schemeClr val="lt1"/>
              </a:solidFill>
            </a:endParaRPr>
          </a:p>
        </p:txBody>
      </p:sp>
      <p:sp>
        <p:nvSpPr>
          <p:cNvPr id="145" name="Google Shape;145;p5"/>
          <p:cNvSpPr txBox="1">
            <a:spLocks noGrp="1"/>
          </p:cNvSpPr>
          <p:nvPr>
            <p:ph type="ftr" idx="11"/>
          </p:nvPr>
        </p:nvSpPr>
        <p:spPr>
          <a:xfrm>
            <a:off x="17581922" y="9565391"/>
            <a:ext cx="263092" cy="27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675" rIns="0" bIns="45675" anchor="ctr" anchorCtr="0">
            <a:spAutoFit/>
          </a:bodyPr>
          <a:lstStyle/>
          <a:p>
            <a:fld id="{00000000-1234-1234-1234-123412341234}" type="slidenum">
              <a:rPr lang="en-US" altLang="ja-JP"/>
              <a:pPr/>
              <a:t>6</a:t>
            </a:fld>
            <a:endParaRPr/>
          </a:p>
        </p:txBody>
      </p:sp>
      <p:sp>
        <p:nvSpPr>
          <p:cNvPr id="146" name="Google Shape;146;p5"/>
          <p:cNvSpPr txBox="1"/>
          <p:nvPr/>
        </p:nvSpPr>
        <p:spPr>
          <a:xfrm>
            <a:off x="541045" y="1573253"/>
            <a:ext cx="9000000" cy="16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SzPts val="2400"/>
            </a:pPr>
            <a:r>
              <a:rPr lang="en-US" altLang="ja-JP" sz="1800"/>
              <a:t>①</a:t>
            </a:r>
            <a:r>
              <a:rPr lang="ja-JP" altLang="en-US" sz="1800"/>
              <a:t>件名「</a:t>
            </a:r>
            <a:r>
              <a:rPr lang="en-US" altLang="ja-JP" sz="1800"/>
              <a:t>HRMOS CORE</a:t>
            </a:r>
            <a:r>
              <a:rPr lang="ja-JP" altLang="en-US" sz="1800"/>
              <a:t>アカウントへ招待されました」というメールが</a:t>
            </a:r>
            <a:endParaRPr sz="1800"/>
          </a:p>
          <a:p>
            <a:pPr>
              <a:lnSpc>
                <a:spcPct val="115000"/>
              </a:lnSpc>
              <a:buSzPts val="2400"/>
            </a:pPr>
            <a:r>
              <a:rPr lang="ja-JP" altLang="en-US" sz="1800"/>
              <a:t>　</a:t>
            </a:r>
            <a:r>
              <a:rPr lang="ja-JP" altLang="en-US" sz="1800" b="1">
                <a:solidFill>
                  <a:srgbClr val="FF0000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会社メールアドレス宛</a:t>
            </a:r>
            <a:r>
              <a:rPr lang="ja-JP" altLang="en-US" sz="1800"/>
              <a:t>に届きます</a:t>
            </a:r>
            <a:endParaRPr sz="1800"/>
          </a:p>
          <a:p>
            <a:pPr>
              <a:lnSpc>
                <a:spcPct val="115000"/>
              </a:lnSpc>
              <a:buSzPts val="2400"/>
            </a:pPr>
            <a:r>
              <a:rPr lang="ja-JP" altLang="en-US" sz="1800"/>
              <a:t>　メール内に表示されている「ログイン」をクリックしてください</a:t>
            </a:r>
            <a:endParaRPr sz="1800"/>
          </a:p>
          <a:p>
            <a:pPr>
              <a:lnSpc>
                <a:spcPct val="115000"/>
              </a:lnSpc>
              <a:buSzPts val="2400"/>
            </a:pPr>
            <a:r>
              <a:rPr lang="ja-JP" altLang="en-US" sz="1800"/>
              <a:t>　</a:t>
            </a:r>
            <a:r>
              <a:rPr lang="en-US" altLang="ja-JP" sz="1800" b="1">
                <a:solidFill>
                  <a:srgbClr val="FF0000"/>
                </a:solidFill>
              </a:rPr>
              <a:t>※</a:t>
            </a:r>
            <a:r>
              <a:rPr lang="ja-JP" altLang="en-US" sz="1800" b="1">
                <a:solidFill>
                  <a:srgbClr val="FF0000"/>
                </a:solidFill>
              </a:rPr>
              <a:t>状況に応じて修正ください</a:t>
            </a:r>
            <a:r>
              <a:rPr lang="en-US" altLang="ja-JP" sz="1800" b="1">
                <a:solidFill>
                  <a:srgbClr val="FF0000"/>
                </a:solidFill>
              </a:rPr>
              <a:t>※</a:t>
            </a:r>
            <a:endParaRPr sz="1800" b="1">
              <a:solidFill>
                <a:srgbClr val="FF0000"/>
              </a:solidFill>
            </a:endParaRPr>
          </a:p>
          <a:p>
            <a:pPr>
              <a:lnSpc>
                <a:spcPct val="115000"/>
              </a:lnSpc>
              <a:buSzPts val="2400"/>
            </a:pPr>
            <a:r>
              <a:rPr lang="ja-JP" altLang="en-US" sz="1800"/>
              <a:t>　</a:t>
            </a:r>
            <a:endParaRPr sz="1800"/>
          </a:p>
        </p:txBody>
      </p:sp>
      <p:pic>
        <p:nvPicPr>
          <p:cNvPr id="147" name="Google Shape;147;p5" descr="グラフィカル ユーザー インターフェイス, アプリケーション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03264" y="3299686"/>
            <a:ext cx="7019192" cy="5309489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8" name="Google Shape;148;p5"/>
          <p:cNvSpPr txBox="1"/>
          <p:nvPr/>
        </p:nvSpPr>
        <p:spPr>
          <a:xfrm>
            <a:off x="9803264" y="1573253"/>
            <a:ext cx="9000000" cy="16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SzPts val="2400"/>
            </a:pPr>
            <a:r>
              <a:rPr lang="en-US" altLang="ja-JP" sz="1800"/>
              <a:t>②</a:t>
            </a:r>
            <a:r>
              <a:rPr lang="ja-JP" altLang="en-US" sz="1800"/>
              <a:t>パスワードの設定を求められますので</a:t>
            </a:r>
            <a:endParaRPr sz="1800"/>
          </a:p>
          <a:p>
            <a:pPr>
              <a:lnSpc>
                <a:spcPct val="115000"/>
              </a:lnSpc>
              <a:buSzPts val="2400"/>
            </a:pPr>
            <a:r>
              <a:rPr lang="ja-JP" altLang="en-US" sz="1800"/>
              <a:t>　表示される設定条件に従って入力</a:t>
            </a:r>
            <a:r>
              <a:rPr lang="en-US" altLang="ja-JP" sz="1800"/>
              <a:t>/</a:t>
            </a:r>
            <a:r>
              <a:rPr lang="ja-JP" altLang="en-US" sz="1800"/>
              <a:t>登録してください</a:t>
            </a:r>
            <a:endParaRPr sz="1800"/>
          </a:p>
          <a:p>
            <a:pPr>
              <a:lnSpc>
                <a:spcPct val="115000"/>
              </a:lnSpc>
              <a:buSzPts val="2400"/>
            </a:pPr>
            <a:endParaRPr sz="1800"/>
          </a:p>
          <a:p>
            <a:pPr>
              <a:lnSpc>
                <a:spcPct val="115000"/>
              </a:lnSpc>
              <a:buSzPts val="2400"/>
            </a:pPr>
            <a:r>
              <a:rPr lang="ja-JP" altLang="en-US" sz="1800"/>
              <a:t>　</a:t>
            </a:r>
            <a:r>
              <a:rPr lang="en-US" altLang="ja-JP" sz="1800"/>
              <a:t>※</a:t>
            </a:r>
            <a:r>
              <a:rPr lang="ja-JP" altLang="en-US" sz="1800"/>
              <a:t>初回ログイン直後は、自身のプロフィールのみ閲覧可能です</a:t>
            </a:r>
            <a:endParaRPr sz="1800"/>
          </a:p>
        </p:txBody>
      </p:sp>
      <p:pic>
        <p:nvPicPr>
          <p:cNvPr id="149" name="Google Shape;149;p5" descr="グラフィカル ユーザー インターフェイス, テキスト, アプリケーション&#10;&#10;自動的に生成された説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0347" y="3299686"/>
            <a:ext cx="7634391" cy="488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 descr="グラフィカル ユーザー インターフェイス, テキスト, アプリケーション&#10;&#10;自動的に生成された説明"/>
          <p:cNvPicPr preferRelativeResize="0"/>
          <p:nvPr/>
        </p:nvPicPr>
        <p:blipFill rotWithShape="1">
          <a:blip r:embed="rId5">
            <a:alphaModFix/>
          </a:blip>
          <a:srcRect t="39148" r="42695" b="53023"/>
          <a:stretch/>
        </p:blipFill>
        <p:spPr>
          <a:xfrm>
            <a:off x="850346" y="5143501"/>
            <a:ext cx="4374798" cy="382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"/>
          <p:cNvSpPr/>
          <p:nvPr/>
        </p:nvSpPr>
        <p:spPr>
          <a:xfrm>
            <a:off x="461222" y="526015"/>
            <a:ext cx="6499415" cy="260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ja-JP" altLang="en-US" sz="2099" b="1">
                <a:solidFill>
                  <a:schemeClr val="lt1"/>
                </a:solidFill>
              </a:rPr>
              <a:t>ログイン </a:t>
            </a:r>
            <a:r>
              <a:rPr lang="en-US" altLang="ja-JP" sz="2099" b="1">
                <a:solidFill>
                  <a:schemeClr val="lt1"/>
                </a:solidFill>
              </a:rPr>
              <a:t>&gt;&gt; </a:t>
            </a:r>
            <a:r>
              <a:rPr lang="ja-JP" altLang="en-US" sz="2099" b="1">
                <a:solidFill>
                  <a:schemeClr val="lt1"/>
                </a:solidFill>
              </a:rPr>
              <a:t>初回のログインについて </a:t>
            </a:r>
            <a:r>
              <a:rPr lang="en-US" altLang="ja-JP" sz="2099" b="1">
                <a:solidFill>
                  <a:schemeClr val="lt1"/>
                </a:solidFill>
              </a:rPr>
              <a:t>(SSO</a:t>
            </a:r>
            <a:r>
              <a:rPr lang="ja-JP" altLang="en-US" sz="2099" b="1">
                <a:solidFill>
                  <a:schemeClr val="lt1"/>
                </a:solidFill>
              </a:rPr>
              <a:t>の場合</a:t>
            </a:r>
            <a:r>
              <a:rPr lang="en-US" altLang="ja-JP" sz="2099" b="1">
                <a:solidFill>
                  <a:schemeClr val="lt1"/>
                </a:solidFill>
              </a:rPr>
              <a:t>)</a:t>
            </a:r>
            <a:endParaRPr sz="2099" b="1">
              <a:solidFill>
                <a:schemeClr val="lt1"/>
              </a:solidFill>
            </a:endParaRPr>
          </a:p>
        </p:txBody>
      </p:sp>
      <p:sp>
        <p:nvSpPr>
          <p:cNvPr id="157" name="Google Shape;157;p6"/>
          <p:cNvSpPr txBox="1">
            <a:spLocks noGrp="1"/>
          </p:cNvSpPr>
          <p:nvPr>
            <p:ph type="ftr" idx="11"/>
          </p:nvPr>
        </p:nvSpPr>
        <p:spPr>
          <a:xfrm>
            <a:off x="17581922" y="9565391"/>
            <a:ext cx="263092" cy="27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675" rIns="0" bIns="45675" anchor="ctr" anchorCtr="0">
            <a:spAutoFit/>
          </a:bodyPr>
          <a:lstStyle/>
          <a:p>
            <a:fld id="{00000000-1234-1234-1234-123412341234}" type="slidenum">
              <a:rPr lang="en-US" altLang="ja-JP"/>
              <a:pPr/>
              <a:t>7</a:t>
            </a:fld>
            <a:endParaRPr/>
          </a:p>
        </p:txBody>
      </p:sp>
      <p:sp>
        <p:nvSpPr>
          <p:cNvPr id="158" name="Google Shape;158;p6"/>
          <p:cNvSpPr txBox="1"/>
          <p:nvPr/>
        </p:nvSpPr>
        <p:spPr>
          <a:xfrm>
            <a:off x="541045" y="1573253"/>
            <a:ext cx="9000000" cy="16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SzPts val="2400"/>
            </a:pPr>
            <a:r>
              <a:rPr lang="en-US" altLang="ja-JP" sz="1800"/>
              <a:t>①</a:t>
            </a:r>
            <a:r>
              <a:rPr lang="ja-JP" altLang="en-US" sz="1800"/>
              <a:t>件名「</a:t>
            </a:r>
            <a:r>
              <a:rPr lang="en-US" altLang="ja-JP" sz="1800"/>
              <a:t>HRMOS CORE</a:t>
            </a:r>
            <a:r>
              <a:rPr lang="ja-JP" altLang="en-US" sz="1800"/>
              <a:t>アカウントへ招待されました」というメールが</a:t>
            </a:r>
            <a:endParaRPr sz="1800"/>
          </a:p>
          <a:p>
            <a:pPr>
              <a:lnSpc>
                <a:spcPct val="115000"/>
              </a:lnSpc>
              <a:buSzPts val="2400"/>
            </a:pPr>
            <a:r>
              <a:rPr lang="ja-JP" altLang="en-US" sz="1800"/>
              <a:t>　会社メールアドレス宛に届きます</a:t>
            </a:r>
            <a:endParaRPr sz="1800"/>
          </a:p>
          <a:p>
            <a:pPr>
              <a:lnSpc>
                <a:spcPct val="115000"/>
              </a:lnSpc>
              <a:buSzPts val="2400"/>
            </a:pPr>
            <a:r>
              <a:rPr lang="ja-JP" altLang="en-US" sz="1800"/>
              <a:t>　メール内に表示されている「パスワードの設定」をクリックしてください</a:t>
            </a:r>
            <a:endParaRPr sz="1800"/>
          </a:p>
        </p:txBody>
      </p:sp>
      <p:sp>
        <p:nvSpPr>
          <p:cNvPr id="159" name="Google Shape;159;p6"/>
          <p:cNvSpPr txBox="1"/>
          <p:nvPr/>
        </p:nvSpPr>
        <p:spPr>
          <a:xfrm>
            <a:off x="9803264" y="1573253"/>
            <a:ext cx="9000000" cy="16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SzPts val="2400"/>
            </a:pPr>
            <a:r>
              <a:rPr lang="en-US" altLang="ja-JP" sz="1800" dirty="0"/>
              <a:t>②</a:t>
            </a:r>
            <a:r>
              <a:rPr lang="ja-JP" altLang="en-US" sz="1800" dirty="0"/>
              <a:t>会社メールアドレスを入力ください</a:t>
            </a:r>
            <a:endParaRPr sz="1800" dirty="0"/>
          </a:p>
          <a:p>
            <a:pPr>
              <a:lnSpc>
                <a:spcPct val="115000"/>
              </a:lnSpc>
              <a:buSzPts val="2400"/>
            </a:pPr>
            <a:r>
              <a:rPr lang="ja-JP" altLang="en-US" sz="1800" dirty="0"/>
              <a:t>　お使いのシステムに応じたパスワード画面が表示されます</a:t>
            </a:r>
            <a:endParaRPr sz="1800" dirty="0"/>
          </a:p>
        </p:txBody>
      </p:sp>
      <p:pic>
        <p:nvPicPr>
          <p:cNvPr id="160" name="Google Shape;16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9647" y="3299685"/>
            <a:ext cx="7251441" cy="5440902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1" name="Google Shape;161;p6" descr="グラフィカル ユーザー インターフェイス, アプリケーション, Web サイト&#10;&#10;自動的に生成された説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03265" y="3299686"/>
            <a:ext cx="6219467" cy="3588688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"/>
          <p:cNvSpPr/>
          <p:nvPr/>
        </p:nvSpPr>
        <p:spPr>
          <a:xfrm>
            <a:off x="461222" y="526015"/>
            <a:ext cx="6092886" cy="269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ja-JP" altLang="en-US" sz="2099" b="1">
                <a:solidFill>
                  <a:schemeClr val="lt1"/>
                </a:solidFill>
              </a:rPr>
              <a:t>ホーム画面について</a:t>
            </a:r>
            <a:endParaRPr sz="2099" b="1">
              <a:solidFill>
                <a:schemeClr val="lt1"/>
              </a:solidFill>
            </a:endParaRPr>
          </a:p>
        </p:txBody>
      </p:sp>
      <p:sp>
        <p:nvSpPr>
          <p:cNvPr id="168" name="Google Shape;168;p7"/>
          <p:cNvSpPr txBox="1">
            <a:spLocks noGrp="1"/>
          </p:cNvSpPr>
          <p:nvPr>
            <p:ph type="ftr" idx="11"/>
          </p:nvPr>
        </p:nvSpPr>
        <p:spPr>
          <a:xfrm>
            <a:off x="17581922" y="9565391"/>
            <a:ext cx="263092" cy="27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675" rIns="0" bIns="45675" anchor="ctr" anchorCtr="0">
            <a:spAutoFit/>
          </a:bodyPr>
          <a:lstStyle/>
          <a:p>
            <a:fld id="{00000000-1234-1234-1234-123412341234}" type="slidenum">
              <a:rPr lang="en-US" altLang="ja-JP"/>
              <a:pPr/>
              <a:t>8</a:t>
            </a:fld>
            <a:endParaRPr/>
          </a:p>
        </p:txBody>
      </p:sp>
      <p:sp>
        <p:nvSpPr>
          <p:cNvPr id="169" name="Google Shape;169;p7"/>
          <p:cNvSpPr/>
          <p:nvPr/>
        </p:nvSpPr>
        <p:spPr>
          <a:xfrm>
            <a:off x="1127676" y="1639931"/>
            <a:ext cx="138000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ja-JP" sz="2549" b="1" dirty="0">
                <a:solidFill>
                  <a:schemeClr val="lt1"/>
                </a:solidFill>
              </a:rPr>
              <a:t>HRMOS </a:t>
            </a:r>
            <a:r>
              <a:rPr lang="ja-JP" altLang="en-US" sz="2549" b="1" dirty="0">
                <a:solidFill>
                  <a:schemeClr val="lt1"/>
                </a:solidFill>
              </a:rPr>
              <a:t>にログインをすると、「ホーム」の画面が表示されます。</a:t>
            </a:r>
            <a:br>
              <a:rPr lang="ja-JP" altLang="en-US" sz="2549" b="1" dirty="0">
                <a:solidFill>
                  <a:schemeClr val="lt1"/>
                </a:solidFill>
              </a:rPr>
            </a:br>
            <a:r>
              <a:rPr lang="ja-JP" altLang="en-US" sz="2549" b="1" dirty="0">
                <a:solidFill>
                  <a:schemeClr val="lt1"/>
                </a:solidFill>
              </a:rPr>
              <a:t>従業員は、ホーム画面から </a:t>
            </a:r>
            <a:r>
              <a:rPr lang="en-US" altLang="ja-JP" sz="2549" b="1" dirty="0">
                <a:solidFill>
                  <a:schemeClr val="lt1"/>
                </a:solidFill>
              </a:rPr>
              <a:t>HRMOS </a:t>
            </a:r>
            <a:r>
              <a:rPr lang="ja-JP" altLang="en-US" sz="2549" b="1" dirty="0">
                <a:solidFill>
                  <a:schemeClr val="lt1"/>
                </a:solidFill>
              </a:rPr>
              <a:t>におけるあらゆる業務をはじめることがで</a:t>
            </a:r>
            <a:r>
              <a:rPr lang="ja-JP" altLang="en-US" sz="2549" b="1" dirty="0">
                <a:solidFill>
                  <a:schemeClr val="lt1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きます。</a:t>
            </a:r>
            <a:endParaRPr dirty="0"/>
          </a:p>
        </p:txBody>
      </p:sp>
      <p:pic>
        <p:nvPicPr>
          <p:cNvPr id="170" name="Google Shape;17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7663" y="2849107"/>
            <a:ext cx="10565152" cy="6854719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1" name="Google Shape;171;p7"/>
          <p:cNvSpPr/>
          <p:nvPr/>
        </p:nvSpPr>
        <p:spPr>
          <a:xfrm>
            <a:off x="10642575" y="5531881"/>
            <a:ext cx="7202400" cy="40335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ja-JP" altLang="en-US" sz="1800" b="1" dirty="0">
                <a:solidFill>
                  <a:schemeClr val="lt1"/>
                </a:solidFill>
              </a:rPr>
              <a:t>ホーム画面で出来ること</a:t>
            </a:r>
            <a:endParaRPr dirty="0"/>
          </a:p>
          <a:p>
            <a:pPr>
              <a:lnSpc>
                <a:spcPct val="115000"/>
              </a:lnSpc>
            </a:pPr>
            <a:endParaRPr sz="1800" b="1" dirty="0">
              <a:solidFill>
                <a:schemeClr val="lt1"/>
              </a:solidFill>
            </a:endParaRPr>
          </a:p>
          <a:p>
            <a:pPr marL="285750" indent="-285750">
              <a:lnSpc>
                <a:spcPct val="115000"/>
              </a:lnSpc>
              <a:buSzPts val="2400"/>
              <a:buFont typeface="Arial"/>
              <a:buChar char="•"/>
            </a:pPr>
            <a:r>
              <a:rPr lang="en-US" altLang="ja-JP" sz="1800" b="1" dirty="0">
                <a:solidFill>
                  <a:schemeClr val="lt1"/>
                </a:solidFill>
              </a:rPr>
              <a:t>HRMOS </a:t>
            </a:r>
            <a:r>
              <a:rPr lang="ja-JP" altLang="en-US" sz="1800" b="1" dirty="0">
                <a:solidFill>
                  <a:schemeClr val="lt1"/>
                </a:solidFill>
              </a:rPr>
              <a:t>の各業務におけるリマインダーの一覧表示、</a:t>
            </a:r>
            <a:br>
              <a:rPr lang="ja-JP" altLang="en-US" sz="1800" b="1" dirty="0">
                <a:solidFill>
                  <a:schemeClr val="lt1"/>
                </a:solidFill>
              </a:rPr>
            </a:br>
            <a:r>
              <a:rPr lang="ja-JP" altLang="en-US" sz="1800" b="1" dirty="0">
                <a:solidFill>
                  <a:schemeClr val="lt1"/>
                </a:solidFill>
              </a:rPr>
              <a:t>および内容の確認</a:t>
            </a:r>
            <a:endParaRPr dirty="0"/>
          </a:p>
          <a:p>
            <a:pPr marL="285750" indent="-285750">
              <a:lnSpc>
                <a:spcPct val="115000"/>
              </a:lnSpc>
              <a:buSzPts val="2400"/>
              <a:buFont typeface="Arial"/>
              <a:buChar char="•"/>
            </a:pPr>
            <a:r>
              <a:rPr lang="ja-JP" altLang="en-US" sz="1800" b="1" dirty="0">
                <a:solidFill>
                  <a:schemeClr val="lt1"/>
                </a:solidFill>
              </a:rPr>
              <a:t>各業務画面へのクイックなアクセス（</a:t>
            </a:r>
            <a:r>
              <a:rPr lang="en-US" altLang="ja-JP" sz="1800" b="1" dirty="0">
                <a:solidFill>
                  <a:schemeClr val="lt1"/>
                </a:solidFill>
              </a:rPr>
              <a:t>CORE</a:t>
            </a:r>
            <a:r>
              <a:rPr lang="ja-JP" altLang="en-US" sz="1800" b="1" dirty="0">
                <a:solidFill>
                  <a:schemeClr val="lt1"/>
                </a:solidFill>
              </a:rPr>
              <a:t>・評価・</a:t>
            </a:r>
            <a:r>
              <a:rPr lang="en-US" altLang="ja-JP" sz="1800" b="1" dirty="0">
                <a:solidFill>
                  <a:schemeClr val="lt1"/>
                </a:solidFill>
              </a:rPr>
              <a:t>360°</a:t>
            </a:r>
            <a:r>
              <a:rPr lang="ja-JP" altLang="en-US" sz="1800" b="1" dirty="0">
                <a:solidFill>
                  <a:schemeClr val="lt1"/>
                </a:solidFill>
              </a:rPr>
              <a:t>フィードバック・ワークフローなど）</a:t>
            </a:r>
            <a:endParaRPr dirty="0"/>
          </a:p>
          <a:p>
            <a:pPr marL="285750" indent="-285750">
              <a:lnSpc>
                <a:spcPct val="115000"/>
              </a:lnSpc>
              <a:buSzPts val="2400"/>
              <a:buFont typeface="Arial"/>
              <a:buChar char="•"/>
            </a:pPr>
            <a:r>
              <a:rPr lang="ja-JP" altLang="en-US" sz="1800" b="1" dirty="0">
                <a:solidFill>
                  <a:schemeClr val="lt1"/>
                </a:solidFill>
              </a:rPr>
              <a:t>自組織やメンバーの情報へのクイックなアクセス</a:t>
            </a:r>
            <a:endParaRPr dirty="0"/>
          </a:p>
          <a:p>
            <a:pPr marL="285750" indent="-285750">
              <a:lnSpc>
                <a:spcPct val="115000"/>
              </a:lnSpc>
              <a:buSzPts val="2400"/>
              <a:buFont typeface="Arial"/>
              <a:buChar char="•"/>
            </a:pPr>
            <a:r>
              <a:rPr lang="ja-JP" altLang="en-US" sz="1800" b="1" dirty="0">
                <a:solidFill>
                  <a:schemeClr val="lt1"/>
                </a:solidFill>
              </a:rPr>
              <a:t>メンバーのコンディションの変化やアクティビティの</a:t>
            </a:r>
            <a:br>
              <a:rPr lang="ja-JP" altLang="en-US" sz="1800" b="1" dirty="0">
                <a:solidFill>
                  <a:schemeClr val="lt1"/>
                </a:solidFill>
              </a:rPr>
            </a:br>
            <a:r>
              <a:rPr lang="ja-JP" altLang="en-US" sz="1800" b="1" dirty="0">
                <a:solidFill>
                  <a:schemeClr val="lt1"/>
                </a:solidFill>
              </a:rPr>
              <a:t>把握（組織長の場合）</a:t>
            </a:r>
            <a:endParaRPr dirty="0"/>
          </a:p>
          <a:p>
            <a:pPr marL="285750" indent="-285750">
              <a:lnSpc>
                <a:spcPct val="115000"/>
              </a:lnSpc>
              <a:buSzPts val="2400"/>
              <a:buFont typeface="Arial"/>
              <a:buChar char="•"/>
            </a:pPr>
            <a:r>
              <a:rPr lang="ja-JP" altLang="en-US" sz="1800" b="1" dirty="0">
                <a:solidFill>
                  <a:schemeClr val="lt1"/>
                </a:solidFill>
              </a:rPr>
              <a:t>今月の入社者の把握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9144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7825" y="2438400"/>
            <a:ext cx="56769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6"/>
          <p:cNvSpPr/>
          <p:nvPr/>
        </p:nvSpPr>
        <p:spPr>
          <a:xfrm>
            <a:off x="1959825" y="8593875"/>
            <a:ext cx="5052900" cy="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endParaRPr sz="225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6"/>
          <p:cNvSpPr txBox="1"/>
          <p:nvPr/>
        </p:nvSpPr>
        <p:spPr>
          <a:xfrm>
            <a:off x="1647825" y="4746900"/>
            <a:ext cx="56769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被評価者の操作</a:t>
            </a:r>
            <a:endParaRPr sz="6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p6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47112" y="3112"/>
            <a:ext cx="9144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RMOS_EX">
      <a:dk1>
        <a:srgbClr val="FFFFFF"/>
      </a:dk1>
      <a:lt1>
        <a:srgbClr val="1971C4"/>
      </a:lt1>
      <a:dk2>
        <a:srgbClr val="000000"/>
      </a:dk2>
      <a:lt2>
        <a:srgbClr val="AAAAAA"/>
      </a:lt2>
      <a:accent1>
        <a:srgbClr val="0C539B"/>
      </a:accent1>
      <a:accent2>
        <a:srgbClr val="FD9B4B"/>
      </a:accent2>
      <a:accent3>
        <a:srgbClr val="E84983"/>
      </a:accent3>
      <a:accent4>
        <a:srgbClr val="FDD14B"/>
      </a:accent4>
      <a:accent5>
        <a:srgbClr val="00ACAB"/>
      </a:accent5>
      <a:accent6>
        <a:srgbClr val="E3EFF6"/>
      </a:accent6>
      <a:hlink>
        <a:srgbClr val="1481C6"/>
      </a:hlink>
      <a:folHlink>
        <a:srgbClr val="1481C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RMOSマス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781</Words>
  <Application>Microsoft Macintosh PowerPoint</Application>
  <PresentationFormat>ユーザー設定</PresentationFormat>
  <Paragraphs>180</Paragraphs>
  <Slides>27</Slides>
  <Notes>27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27</vt:i4>
      </vt:variant>
    </vt:vector>
  </HeadingPairs>
  <TitlesOfParts>
    <vt:vector size="31" baseType="lpstr">
      <vt:lpstr>Arial</vt:lpstr>
      <vt:lpstr>Calibri</vt:lpstr>
      <vt:lpstr>Office Theme</vt:lpstr>
      <vt:lpstr>HRMOSマスタ</vt:lpstr>
      <vt:lpstr>管理者の方へのお願い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cp:lastModifiedBy>林 健太郎</cp:lastModifiedBy>
  <cp:revision>9</cp:revision>
  <dcterms:modified xsi:type="dcterms:W3CDTF">2025-09-19T08:18:18Z</dcterms:modified>
</cp:coreProperties>
</file>