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5" r:id="rId2"/>
  </p:sldMasterIdLst>
  <p:notesMasterIdLst>
    <p:notesMasterId r:id="rId30"/>
  </p:notesMasterIdLst>
  <p:sldIdLst>
    <p:sldId id="284" r:id="rId3"/>
    <p:sldId id="256" r:id="rId4"/>
    <p:sldId id="257" r:id="rId5"/>
    <p:sldId id="258" r:id="rId6"/>
    <p:sldId id="281" r:id="rId7"/>
    <p:sldId id="279" r:id="rId8"/>
    <p:sldId id="282" r:id="rId9"/>
    <p:sldId id="28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3" r:id="rId29"/>
  </p:sldIdLst>
  <p:sldSz cx="18288000" cy="10287000"/>
  <p:notesSz cx="10287000" cy="1828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rVNhsP7VjmOT1vT4Oi19obxeGd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782036-359D-6B09-8FEE-19570A7024CA}" name="佐藤 颯" initials="佐藤" userId="S::so.sato@bizreach.co.jp::d9a821d5-1cd9-4e2e-b488-63b9c163ced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浅倉章平" initials="" lastIdx="5" clrIdx="0"/>
  <p:cmAuthor id="1" name="山本菜緒" initials="" lastIdx="4" clrIdx="1"/>
  <p:cmAuthor id="2" name="姥谷 望美" initials="姥谷" lastIdx="1" clrIdx="2">
    <p:extLst>
      <p:ext uri="{19B8F6BF-5375-455C-9EA6-DF929625EA0E}">
        <p15:presenceInfo xmlns:p15="http://schemas.microsoft.com/office/powerpoint/2012/main" userId="S::nozomi.ubatani@bizreach.co.jp::c73ac6b1-893a-4ae2-8d08-456bfb199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9"/>
    <p:restoredTop sz="94872"/>
  </p:normalViewPr>
  <p:slideViewPr>
    <p:cSldViewPr snapToGrid="0">
      <p:cViewPr varScale="1">
        <p:scale>
          <a:sx n="72" d="100"/>
          <a:sy n="72" d="100"/>
        </p:scale>
        <p:origin x="76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25" y="1371600"/>
            <a:ext cx="6858325" cy="68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64582057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064582057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p1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1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p1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2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p2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6" name="Google Shape;296;p2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Google Shape;309;p2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altLang="ja-JP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alt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alt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altLang="ja-JP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">
  <p:cSld name="ユーザー設定レイアウト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190500"/>
            <a:ext cx="17897475" cy="989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5"/>
          <p:cNvSpPr/>
          <p:nvPr/>
        </p:nvSpPr>
        <p:spPr>
          <a:xfrm>
            <a:off x="16601015" y="9610725"/>
            <a:ext cx="1057982" cy="17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 1">
  <p:cSld name="白紙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7113568" y="9499689"/>
            <a:ext cx="1097400" cy="787565"/>
          </a:xfrm>
          <a:prstGeom prst="rect">
            <a:avLst/>
          </a:prstGeom>
        </p:spPr>
        <p:txBody>
          <a:bodyPr spcFirstLastPara="1" wrap="square" lIns="167600" tIns="167600" rIns="167600" bIns="1676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210959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 1 2">
  <p:cSld name="白紙 1 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/>
        </p:nvSpPr>
        <p:spPr>
          <a:xfrm>
            <a:off x="311725" y="3806514"/>
            <a:ext cx="17770200" cy="626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ja" altLang="en-US" sz="3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チームの成長につながる、人事評価クラウド</a:t>
            </a:r>
            <a:endParaRPr sz="3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59726" y="4670187"/>
            <a:ext cx="5768551" cy="127343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17113568" y="9499689"/>
            <a:ext cx="1097400" cy="787565"/>
          </a:xfrm>
          <a:prstGeom prst="rect">
            <a:avLst/>
          </a:prstGeom>
        </p:spPr>
        <p:txBody>
          <a:bodyPr spcFirstLastPara="1" wrap="square" lIns="167600" tIns="167600" rIns="167600" bIns="1676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424485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 1 2 1">
  <p:cSld name="白紙 1 2 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/>
        </p:nvSpPr>
        <p:spPr>
          <a:xfrm>
            <a:off x="311725" y="3806514"/>
            <a:ext cx="17770200" cy="626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altLang="ja" sz="3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HR</a:t>
            </a:r>
            <a:r>
              <a:rPr lang="ja" altLang="en-US" sz="3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テックで人事を可視化する</a:t>
            </a:r>
            <a:endParaRPr sz="36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47651" y="4736617"/>
            <a:ext cx="6298347" cy="119602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17113568" y="9499689"/>
            <a:ext cx="1097400" cy="787565"/>
          </a:xfrm>
          <a:prstGeom prst="rect">
            <a:avLst/>
          </a:prstGeom>
        </p:spPr>
        <p:txBody>
          <a:bodyPr spcFirstLastPara="1" wrap="square" lIns="167600" tIns="167600" rIns="167600" bIns="1676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1853988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 1 1 2">
  <p:cSld name="白紙 1 1 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2" cy="930198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8"/>
          <p:cNvSpPr txBox="1"/>
          <p:nvPr/>
        </p:nvSpPr>
        <p:spPr>
          <a:xfrm>
            <a:off x="919808" y="9925504"/>
            <a:ext cx="16432800" cy="27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75" tIns="83775" rIns="167575" bIns="837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altLang="ja" sz="1600" b="0" i="0" u="none" strike="noStrike" cap="none">
                <a:solidFill>
                  <a:srgbClr val="535966"/>
                </a:solidFill>
                <a:latin typeface="Arial"/>
                <a:ea typeface="Arial"/>
                <a:cs typeface="Arial"/>
                <a:sym typeface="Arial"/>
              </a:rPr>
              <a:t>Copyright © BizReach, Inc. All Rights Reserved.</a:t>
            </a:r>
            <a:endParaRPr sz="1600" b="0" i="0" u="none" strike="noStrike" cap="none">
              <a:solidFill>
                <a:srgbClr val="535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8"/>
          <p:cNvPicPr preferRelativeResize="0"/>
          <p:nvPr/>
        </p:nvPicPr>
        <p:blipFill rotWithShape="1">
          <a:blip r:embed="rId3">
            <a:alphaModFix/>
          </a:blip>
          <a:srcRect r="34899"/>
          <a:stretch/>
        </p:blipFill>
        <p:spPr>
          <a:xfrm>
            <a:off x="5971498" y="3273665"/>
            <a:ext cx="6344994" cy="185083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7113568" y="9499689"/>
            <a:ext cx="1097400" cy="787565"/>
          </a:xfrm>
          <a:prstGeom prst="rect">
            <a:avLst/>
          </a:prstGeom>
        </p:spPr>
        <p:txBody>
          <a:bodyPr spcFirstLastPara="1" wrap="square" lIns="167600" tIns="167600" rIns="167600" bIns="1676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2610859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 1 1 1">
  <p:cSld name="白紙 1 1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2" cy="930198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 txBox="1"/>
          <p:nvPr/>
        </p:nvSpPr>
        <p:spPr>
          <a:xfrm>
            <a:off x="919808" y="9925504"/>
            <a:ext cx="16432800" cy="27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75" tIns="83775" rIns="167575" bIns="837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altLang="ja" sz="1600" b="0" i="0" u="none" strike="noStrike" cap="none">
                <a:solidFill>
                  <a:srgbClr val="535966"/>
                </a:solidFill>
                <a:latin typeface="Arial"/>
                <a:ea typeface="Arial"/>
                <a:cs typeface="Arial"/>
                <a:sym typeface="Arial"/>
              </a:rPr>
              <a:t>Copyright © BizReach, Inc. All Rights Reserved.</a:t>
            </a:r>
            <a:endParaRPr sz="1600" b="0" i="0" u="none" strike="noStrike" cap="none">
              <a:solidFill>
                <a:srgbClr val="535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4776" y="3277267"/>
            <a:ext cx="8678449" cy="191578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7113568" y="9499689"/>
            <a:ext cx="1097400" cy="787565"/>
          </a:xfrm>
          <a:prstGeom prst="rect">
            <a:avLst/>
          </a:prstGeom>
        </p:spPr>
        <p:txBody>
          <a:bodyPr spcFirstLastPara="1" wrap="square" lIns="167600" tIns="167600" rIns="167600" bIns="1676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1143115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1_Conten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/>
        </p:nvSpPr>
        <p:spPr>
          <a:xfrm>
            <a:off x="144000" y="926774"/>
            <a:ext cx="18000000" cy="54025"/>
          </a:xfrm>
          <a:prstGeom prst="rect">
            <a:avLst/>
          </a:prstGeom>
          <a:gradFill>
            <a:gsLst>
              <a:gs pos="0">
                <a:srgbClr val="7653D7"/>
              </a:gs>
              <a:gs pos="100000">
                <a:srgbClr val="2D9BD7"/>
              </a:gs>
            </a:gsLst>
            <a:lin ang="6600130" scaled="0"/>
          </a:gradFill>
          <a:ln>
            <a:noFill/>
          </a:ln>
        </p:spPr>
        <p:txBody>
          <a:bodyPr spcFirstLastPara="1" wrap="square" lIns="167575" tIns="83775" rIns="167575" bIns="83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7386509" y="9925185"/>
            <a:ext cx="891600" cy="37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75" tIns="83775" rIns="167575" bIns="837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32348" y="863"/>
            <a:ext cx="17856000" cy="979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75" tIns="83775" rIns="167575" bIns="837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/>
          <p:nvPr/>
        </p:nvSpPr>
        <p:spPr>
          <a:xfrm>
            <a:off x="15946548" y="33247"/>
            <a:ext cx="2160000" cy="243113"/>
          </a:xfrm>
          <a:prstGeom prst="rect">
            <a:avLst/>
          </a:prstGeom>
          <a:noFill/>
          <a:ln w="25400" cap="flat" cmpd="sng">
            <a:solidFill>
              <a:srgbClr val="9B1F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3775" tIns="41900" rIns="83775" bIns="4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altLang="ja" sz="1600" b="0" i="0" u="none" strike="noStrike" cap="none">
                <a:solidFill>
                  <a:srgbClr val="9B1F23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600" b="0" i="0" u="none" strike="noStrike" cap="none">
              <a:solidFill>
                <a:srgbClr val="9B1F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0"/>
          <p:cNvSpPr txBox="1">
            <a:spLocks noGrp="1"/>
          </p:cNvSpPr>
          <p:nvPr>
            <p:ph type="subTitle" idx="1"/>
          </p:nvPr>
        </p:nvSpPr>
        <p:spPr>
          <a:xfrm>
            <a:off x="311725" y="1456634"/>
            <a:ext cx="17770200" cy="626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7" name="Google Shape;47;p10"/>
          <p:cNvPicPr preferRelativeResize="0"/>
          <p:nvPr/>
        </p:nvPicPr>
        <p:blipFill rotWithShape="1">
          <a:blip r:embed="rId2">
            <a:alphaModFix/>
          </a:blip>
          <a:srcRect r="30531"/>
          <a:stretch/>
        </p:blipFill>
        <p:spPr>
          <a:xfrm>
            <a:off x="16004050" y="310897"/>
            <a:ext cx="2025500" cy="591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153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1">
  <p:cSld name="Contents 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549650" y="3260159"/>
            <a:ext cx="8839500" cy="622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35B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17386509" y="9925185"/>
            <a:ext cx="891600" cy="37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75" tIns="83775" rIns="167575" bIns="837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1930499" y="1383366"/>
            <a:ext cx="8077800" cy="979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75" tIns="83775" rIns="167575" bIns="83775" anchor="ctr" anchorCtr="0">
            <a:no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r="30531"/>
          <a:stretch/>
        </p:blipFill>
        <p:spPr>
          <a:xfrm>
            <a:off x="292325" y="199543"/>
            <a:ext cx="2025500" cy="59194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/>
          <p:nvPr/>
        </p:nvSpPr>
        <p:spPr>
          <a:xfrm>
            <a:off x="144000" y="2708329"/>
            <a:ext cx="8384100" cy="54025"/>
          </a:xfrm>
          <a:prstGeom prst="rect">
            <a:avLst/>
          </a:prstGeom>
          <a:gradFill>
            <a:gsLst>
              <a:gs pos="0">
                <a:srgbClr val="7653D7"/>
              </a:gs>
              <a:gs pos="100000">
                <a:srgbClr val="2D9BD7"/>
              </a:gs>
            </a:gsLst>
            <a:lin ang="6600130" scaled="0"/>
          </a:gradFill>
          <a:ln>
            <a:noFill/>
          </a:ln>
        </p:spPr>
        <p:txBody>
          <a:bodyPr spcFirstLastPara="1" wrap="square" lIns="167575" tIns="83775" rIns="167575" bIns="83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72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EFAULT">
  <p:cSld name="1_DEFAUL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58950" y="190500"/>
            <a:ext cx="362902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6"/>
          <p:cNvSpPr/>
          <p:nvPr/>
        </p:nvSpPr>
        <p:spPr>
          <a:xfrm>
            <a:off x="16315618" y="9610725"/>
            <a:ext cx="1057982" cy="17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40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ユーザー設定レイアウト">
  <p:cSld name="1_ユーザー設定レイアウト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/>
          <p:nvPr/>
        </p:nvSpPr>
        <p:spPr>
          <a:xfrm>
            <a:off x="-1" y="0"/>
            <a:ext cx="9144001" cy="1028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7"/>
          <p:cNvSpPr/>
          <p:nvPr/>
        </p:nvSpPr>
        <p:spPr>
          <a:xfrm>
            <a:off x="16315618" y="9610725"/>
            <a:ext cx="1057982" cy="17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40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0" y="1143000"/>
            <a:ext cx="17325975" cy="1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58950" y="190500"/>
            <a:ext cx="362902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8"/>
          <p:cNvSpPr/>
          <p:nvPr/>
        </p:nvSpPr>
        <p:spPr>
          <a:xfrm>
            <a:off x="16315618" y="9610725"/>
            <a:ext cx="1057982" cy="17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40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2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50" y="1143000"/>
            <a:ext cx="3533775" cy="18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ユーザー設定レイアウト">
  <p:cSld name="2_ユーザー設定レイアウト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/>
          <p:nvPr/>
        </p:nvSpPr>
        <p:spPr>
          <a:xfrm>
            <a:off x="-1" y="0"/>
            <a:ext cx="914400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9"/>
          <p:cNvSpPr/>
          <p:nvPr/>
        </p:nvSpPr>
        <p:spPr>
          <a:xfrm>
            <a:off x="16315618" y="9610725"/>
            <a:ext cx="1057982" cy="17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AAAAAA"/>
                </a:solidFill>
                <a:latin typeface="Arial"/>
                <a:ea typeface="Arial"/>
                <a:cs typeface="Arial"/>
                <a:sym typeface="Arial"/>
              </a:rPr>
              <a:t>Confidential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9"/>
          <p:cNvSpPr txBox="1">
            <a:spLocks noGrp="1"/>
          </p:cNvSpPr>
          <p:nvPr>
            <p:ph type="ftr" idx="11"/>
          </p:nvPr>
        </p:nvSpPr>
        <p:spPr>
          <a:xfrm>
            <a:off x="17533733" y="9567438"/>
            <a:ext cx="36740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 1 2 1 1">
  <p:cSld name="白紙 1 2 1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r="34972"/>
          <a:stretch/>
        </p:blipFill>
        <p:spPr>
          <a:xfrm>
            <a:off x="7096125" y="4736617"/>
            <a:ext cx="4095754" cy="119602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7113568" y="9499689"/>
            <a:ext cx="1097400" cy="787565"/>
          </a:xfrm>
          <a:prstGeom prst="rect">
            <a:avLst/>
          </a:prstGeom>
        </p:spPr>
        <p:txBody>
          <a:bodyPr spcFirstLastPara="1" wrap="square" lIns="167600" tIns="167600" rIns="167600" bIns="1676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US" altLang="ja" smtClean="0"/>
              <a:pPr algn="r"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193609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 1 1">
  <p:cSld name="白紙 1 1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2" cy="93019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/>
          <p:nvPr/>
        </p:nvSpPr>
        <p:spPr>
          <a:xfrm>
            <a:off x="919808" y="9925504"/>
            <a:ext cx="16432800" cy="27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75" tIns="83775" rIns="167575" bIns="837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altLang="ja" sz="1600" b="0" i="0" u="none" strike="noStrike" cap="none">
                <a:solidFill>
                  <a:srgbClr val="535966"/>
                </a:solidFill>
                <a:latin typeface="Arial"/>
                <a:ea typeface="Arial"/>
                <a:cs typeface="Arial"/>
                <a:sym typeface="Arial"/>
              </a:rPr>
              <a:t>Copyright © BizReach, Inc. All Rights Reserved.</a:t>
            </a:r>
            <a:endParaRPr sz="1600" b="0" i="0" u="none" strike="noStrike" cap="none">
              <a:solidFill>
                <a:srgbClr val="535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r="33355"/>
          <a:stretch/>
        </p:blipFill>
        <p:spPr>
          <a:xfrm>
            <a:off x="6392974" y="3428663"/>
            <a:ext cx="6495925" cy="18508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7113568" y="9499689"/>
            <a:ext cx="1097400" cy="787565"/>
          </a:xfrm>
          <a:prstGeom prst="rect">
            <a:avLst/>
          </a:prstGeom>
        </p:spPr>
        <p:txBody>
          <a:bodyPr spcFirstLastPara="1" wrap="square" lIns="167600" tIns="167600" rIns="167600" bIns="1676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222787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11725" y="1456634"/>
            <a:ext cx="17770200" cy="626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5" tIns="83775" rIns="83775" bIns="837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53B4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144000" y="926774"/>
            <a:ext cx="18000000" cy="54025"/>
          </a:xfrm>
          <a:prstGeom prst="rect">
            <a:avLst/>
          </a:prstGeom>
          <a:gradFill>
            <a:gsLst>
              <a:gs pos="0">
                <a:srgbClr val="7653D7"/>
              </a:gs>
              <a:gs pos="100000">
                <a:srgbClr val="2D9BD7"/>
              </a:gs>
            </a:gsLst>
            <a:lin ang="6600130" scaled="0"/>
          </a:gradFill>
          <a:ln>
            <a:noFill/>
          </a:ln>
        </p:spPr>
        <p:txBody>
          <a:bodyPr spcFirstLastPara="1" wrap="square" lIns="167575" tIns="83775" rIns="167575" bIns="83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7386509" y="9925185"/>
            <a:ext cx="891600" cy="37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75" tIns="83775" rIns="167575" bIns="837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32348" y="863"/>
            <a:ext cx="17856000" cy="979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575" tIns="83775" rIns="167575" bIns="837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 b="1" i="0" u="none" strike="noStrike" cap="none">
                <a:solidFill>
                  <a:schemeClr val="dk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600"/>
              <a:buNone/>
              <a:defRPr sz="3400" b="1" i="0" u="none" strike="noStrike" cap="none">
                <a:solidFill>
                  <a:srgbClr val="353B42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600"/>
              <a:buNone/>
              <a:defRPr sz="3400" b="1" i="0" u="none" strike="noStrike" cap="none">
                <a:solidFill>
                  <a:srgbClr val="353B42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600"/>
              <a:buNone/>
              <a:defRPr sz="3400" b="1" i="0" u="none" strike="noStrike" cap="none">
                <a:solidFill>
                  <a:srgbClr val="353B42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600"/>
              <a:buNone/>
              <a:defRPr sz="3400" b="1" i="0" u="none" strike="noStrike" cap="none">
                <a:solidFill>
                  <a:srgbClr val="353B42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600"/>
              <a:buNone/>
              <a:defRPr sz="3400" b="1" i="0" u="none" strike="noStrike" cap="none">
                <a:solidFill>
                  <a:srgbClr val="353B42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600"/>
              <a:buNone/>
              <a:defRPr sz="3400" b="1" i="0" u="none" strike="noStrike" cap="none">
                <a:solidFill>
                  <a:srgbClr val="353B42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600"/>
              <a:buNone/>
              <a:defRPr sz="3400" b="1" i="0" u="none" strike="noStrike" cap="none">
                <a:solidFill>
                  <a:srgbClr val="353B42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B42"/>
              </a:buClr>
              <a:buSzPts val="2600"/>
              <a:buNone/>
              <a:defRPr sz="3400" b="1" i="0" u="none" strike="noStrike" cap="none">
                <a:solidFill>
                  <a:srgbClr val="353B42"/>
                </a:solidFill>
              </a:defRPr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r="30531"/>
          <a:stretch/>
        </p:blipFill>
        <p:spPr>
          <a:xfrm>
            <a:off x="16004050" y="199543"/>
            <a:ext cx="2025500" cy="591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09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 1 2 1 1">
  <p:cSld name="白紙 1 2 1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r="34972"/>
          <a:stretch/>
        </p:blipFill>
        <p:spPr>
          <a:xfrm>
            <a:off x="7096125" y="4736617"/>
            <a:ext cx="4095754" cy="119602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7113568" y="9499689"/>
            <a:ext cx="1097400" cy="787565"/>
          </a:xfrm>
          <a:prstGeom prst="rect">
            <a:avLst/>
          </a:prstGeom>
        </p:spPr>
        <p:txBody>
          <a:bodyPr spcFirstLastPara="1" wrap="square" lIns="167600" tIns="167600" rIns="167600" bIns="16760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67310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ftr" idx="11"/>
          </p:nvPr>
        </p:nvSpPr>
        <p:spPr>
          <a:xfrm>
            <a:off x="17533733" y="9508063"/>
            <a:ext cx="36740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7113568" y="9499689"/>
            <a:ext cx="1097400" cy="78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600" tIns="167600" rIns="167600" bIns="167600" anchor="t" anchorCtr="0">
            <a:noAutofit/>
          </a:bodyPr>
          <a:lstStyle>
            <a:lvl1pPr lvl="0" algn="r">
              <a:buNone/>
              <a:defRPr sz="2400">
                <a:solidFill>
                  <a:schemeClr val="tx1"/>
                </a:solidFill>
              </a:defRPr>
            </a:lvl1pPr>
            <a:lvl2pPr lvl="1" algn="r">
              <a:buNone/>
              <a:defRPr sz="2400">
                <a:solidFill>
                  <a:schemeClr val="tx1"/>
                </a:solidFill>
              </a:defRPr>
            </a:lvl2pPr>
            <a:lvl3pPr lvl="2" algn="r">
              <a:buNone/>
              <a:defRPr sz="2400">
                <a:solidFill>
                  <a:schemeClr val="tx1"/>
                </a:solidFill>
              </a:defRPr>
            </a:lvl3pPr>
            <a:lvl4pPr lvl="3" algn="r">
              <a:buNone/>
              <a:defRPr sz="2400">
                <a:solidFill>
                  <a:schemeClr val="tx1"/>
                </a:solidFill>
              </a:defRPr>
            </a:lvl4pPr>
            <a:lvl5pPr lvl="4" algn="r">
              <a:buNone/>
              <a:defRPr sz="2400">
                <a:solidFill>
                  <a:schemeClr val="tx1"/>
                </a:solidFill>
              </a:defRPr>
            </a:lvl5pPr>
            <a:lvl6pPr lvl="5" algn="r">
              <a:buNone/>
              <a:defRPr sz="2400">
                <a:solidFill>
                  <a:schemeClr val="tx1"/>
                </a:solidFill>
              </a:defRPr>
            </a:lvl6pPr>
            <a:lvl7pPr lvl="6" algn="r">
              <a:buNone/>
              <a:defRPr sz="2400">
                <a:solidFill>
                  <a:schemeClr val="tx1"/>
                </a:solidFill>
              </a:defRPr>
            </a:lvl7pPr>
            <a:lvl8pPr lvl="7" algn="r">
              <a:buNone/>
              <a:defRPr sz="2400">
                <a:solidFill>
                  <a:schemeClr val="tx1"/>
                </a:solidFill>
              </a:defRPr>
            </a:lvl8pPr>
            <a:lvl9pPr lvl="8" algn="r">
              <a:buNone/>
              <a:defRPr sz="2400">
                <a:solidFill>
                  <a:schemeClr val="tx1"/>
                </a:solidFill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</p:spTree>
    <p:extLst>
      <p:ext uri="{BB962C8B-B14F-4D97-AF65-F5344CB8AC3E}">
        <p14:creationId xmlns:p14="http://schemas.microsoft.com/office/powerpoint/2010/main" val="10813063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subTitle" idx="1"/>
          </p:nvPr>
        </p:nvSpPr>
        <p:spPr>
          <a:xfrm>
            <a:off x="311725" y="1458341"/>
            <a:ext cx="17770200" cy="626100"/>
          </a:xfrm>
          <a:prstGeom prst="rect">
            <a:avLst/>
          </a:prstGeom>
        </p:spPr>
        <p:txBody>
          <a:bodyPr spcFirstLastPara="1" wrap="square" lIns="83775" tIns="83775" rIns="83775" bIns="83775" anchor="ctr" anchorCtr="0">
            <a:noAutofit/>
          </a:bodyPr>
          <a:lstStyle/>
          <a:p>
            <a:r>
              <a:rPr lang="ja"/>
              <a:t>本資料は、貴社運用に合わせてご自由に編集ください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432348" y="3243"/>
            <a:ext cx="17856000" cy="979200"/>
          </a:xfrm>
          <a:prstGeom prst="rect">
            <a:avLst/>
          </a:prstGeom>
        </p:spPr>
        <p:txBody>
          <a:bodyPr spcFirstLastPara="1" wrap="square" lIns="167575" tIns="83775" rIns="167575" bIns="83775" anchor="ctr" anchorCtr="0">
            <a:noAutofit/>
          </a:bodyPr>
          <a:lstStyle/>
          <a:p>
            <a:r>
              <a:rPr lang="ja" dirty="0"/>
              <a:t>管理者の方へのお願い</a:t>
            </a:r>
            <a:endParaRPr b="1" dirty="0"/>
          </a:p>
        </p:txBody>
      </p:sp>
      <p:sp>
        <p:nvSpPr>
          <p:cNvPr id="99" name="Google Shape;99;p20"/>
          <p:cNvSpPr/>
          <p:nvPr/>
        </p:nvSpPr>
        <p:spPr>
          <a:xfrm>
            <a:off x="1707900" y="3052906"/>
            <a:ext cx="14872200" cy="2089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355600">
              <a:lnSpc>
                <a:spcPct val="150000"/>
              </a:lnSpc>
              <a:buSzPts val="2000"/>
              <a:buFont typeface="Arial"/>
              <a:buChar char="-"/>
            </a:pPr>
            <a:r>
              <a:rPr lang="ja" altLang="en-US" sz="2000" dirty="0"/>
              <a:t>目標・評価の運用は</a:t>
            </a:r>
            <a:r>
              <a:rPr lang="ja-JP" altLang="en-US" sz="2000" dirty="0"/>
              <a:t>、</a:t>
            </a:r>
            <a:r>
              <a:rPr lang="ja" altLang="en-US" sz="2000" dirty="0"/>
              <a:t>企業様ごとに運用が異なりますので、適宜文言やスライドの内容は編集ください</a:t>
            </a:r>
            <a:endParaRPr sz="2000" dirty="0"/>
          </a:p>
          <a:p>
            <a:pPr marL="457200" indent="-355600">
              <a:lnSpc>
                <a:spcPct val="150000"/>
              </a:lnSpc>
              <a:buSzPts val="2000"/>
              <a:buFont typeface="Arial"/>
              <a:buChar char="-"/>
            </a:pPr>
            <a:r>
              <a:rPr lang="ja" altLang="en-US" sz="2000" dirty="0"/>
              <a:t>画面キャプチャは</a:t>
            </a:r>
            <a:r>
              <a:rPr lang="ja-JP" altLang="en-US" sz="2000" dirty="0"/>
              <a:t>、</a:t>
            </a:r>
            <a:r>
              <a:rPr lang="ja" altLang="en-US" sz="2000" dirty="0"/>
              <a:t>あくまでもサンプルになります（貴社の評価シートと大きく異なる場合がございます）</a:t>
            </a:r>
            <a:endParaRPr sz="2000" dirty="0"/>
          </a:p>
          <a:p>
            <a:pPr marL="457200" indent="-355600">
              <a:lnSpc>
                <a:spcPct val="150000"/>
              </a:lnSpc>
              <a:buSzPts val="2000"/>
              <a:buFont typeface="Arial"/>
              <a:buChar char="-"/>
            </a:pPr>
            <a:r>
              <a:rPr lang="ja" altLang="en-US" sz="2000" dirty="0"/>
              <a:t>本資料では、</a:t>
            </a:r>
            <a:r>
              <a:rPr lang="en-US" altLang="ja" sz="2000" dirty="0"/>
              <a:t>HRMOS CORE</a:t>
            </a:r>
            <a:r>
              <a:rPr lang="ja" altLang="en-US" sz="2000" dirty="0"/>
              <a:t>に既にログインしていることを前提に説明を記載しております</a:t>
            </a:r>
            <a:endParaRPr sz="2000" dirty="0"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17386509" y="9922971"/>
            <a:ext cx="891600" cy="374100"/>
          </a:xfrm>
          <a:prstGeom prst="rect">
            <a:avLst/>
          </a:prstGeom>
        </p:spPr>
        <p:txBody>
          <a:bodyPr spcFirstLastPara="1" wrap="square" lIns="167575" tIns="83775" rIns="167575" bIns="83775" anchor="ctr" anchorCtr="0">
            <a:noAutofit/>
          </a:bodyPr>
          <a:lstStyle/>
          <a:p>
            <a:fld id="{00000000-1234-1234-1234-123412341234}" type="slidenum">
              <a:rPr lang="en-US" altLang="ja">
                <a:solidFill>
                  <a:prstClr val="black"/>
                </a:solidFill>
              </a:rPr>
              <a:pPr/>
              <a:t>1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/>
          <p:nvPr/>
        </p:nvSpPr>
        <p:spPr>
          <a:xfrm>
            <a:off x="457200" y="523875"/>
            <a:ext cx="6095708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目標設定期間について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1123950" y="1638300"/>
            <a:ext cx="12618070" cy="42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en-US" sz="25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以下のスケジュールで目標設定を行ってください</a:t>
            </a:r>
            <a:endParaRPr sz="25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3772675" y="4295160"/>
            <a:ext cx="13435800" cy="2686500"/>
          </a:xfrm>
          <a:prstGeom prst="rightArrow">
            <a:avLst>
              <a:gd name="adj1" fmla="val 100000"/>
              <a:gd name="adj2" fmla="val 22014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Google Shape;110;p7"/>
          <p:cNvCxnSpPr/>
          <p:nvPr/>
        </p:nvCxnSpPr>
        <p:spPr>
          <a:xfrm rot="10800000" flipH="1">
            <a:off x="3772675" y="5070935"/>
            <a:ext cx="8037300" cy="12900"/>
          </a:xfrm>
          <a:prstGeom prst="straightConnector1">
            <a:avLst/>
          </a:prstGeom>
          <a:noFill/>
          <a:ln w="57150" cap="flat" cmpd="sng">
            <a:solidFill>
              <a:srgbClr val="0C6ABC"/>
            </a:solidFill>
            <a:prstDash val="solid"/>
            <a:round/>
            <a:headEnd type="oval" w="med" len="med"/>
            <a:tailEnd type="diamond" w="med" len="med"/>
          </a:ln>
        </p:spPr>
      </p:cxnSp>
      <p:sp>
        <p:nvSpPr>
          <p:cNvPr id="111" name="Google Shape;111;p7"/>
          <p:cNvSpPr txBox="1"/>
          <p:nvPr/>
        </p:nvSpPr>
        <p:spPr>
          <a:xfrm>
            <a:off x="6468370" y="4578335"/>
            <a:ext cx="2343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目標を設定する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7"/>
          <p:cNvCxnSpPr/>
          <p:nvPr/>
        </p:nvCxnSpPr>
        <p:spPr>
          <a:xfrm>
            <a:off x="7640320" y="6199435"/>
            <a:ext cx="7613955" cy="19172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oval" w="med" len="med"/>
            <a:tailEnd type="diamond" w="med" len="med"/>
          </a:ln>
        </p:spPr>
      </p:cxnSp>
      <p:sp>
        <p:nvSpPr>
          <p:cNvPr id="113" name="Google Shape;113;p7"/>
          <p:cNvSpPr txBox="1"/>
          <p:nvPr/>
        </p:nvSpPr>
        <p:spPr>
          <a:xfrm>
            <a:off x="11764425" y="5712350"/>
            <a:ext cx="348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設定された目標を確認する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7"/>
          <p:cNvSpPr txBox="1"/>
          <p:nvPr/>
        </p:nvSpPr>
        <p:spPr>
          <a:xfrm>
            <a:off x="2586175" y="3710123"/>
            <a:ext cx="2343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08/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xx（X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7"/>
          <p:cNvSpPr txBox="1"/>
          <p:nvPr/>
        </p:nvSpPr>
        <p:spPr>
          <a:xfrm>
            <a:off x="10567225" y="3485766"/>
            <a:ext cx="2343900" cy="8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目標提出期限</a:t>
            </a: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08/</a:t>
            </a:r>
            <a:r>
              <a:rPr lang="en-US" sz="2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xx（X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7"/>
          <p:cNvCxnSpPr/>
          <p:nvPr/>
        </p:nvCxnSpPr>
        <p:spPr>
          <a:xfrm flipH="1">
            <a:off x="11808765" y="4295160"/>
            <a:ext cx="1500" cy="2688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7" name="Google Shape;117;p7"/>
          <p:cNvSpPr/>
          <p:nvPr/>
        </p:nvSpPr>
        <p:spPr>
          <a:xfrm>
            <a:off x="745250" y="4587785"/>
            <a:ext cx="2647500" cy="979200"/>
          </a:xfrm>
          <a:prstGeom prst="roundRect">
            <a:avLst>
              <a:gd name="adj" fmla="val 16667"/>
            </a:avLst>
          </a:prstGeom>
          <a:solidFill>
            <a:srgbClr val="0C6A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被評価者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/>
          <p:nvPr/>
        </p:nvSpPr>
        <p:spPr>
          <a:xfrm>
            <a:off x="745250" y="5709835"/>
            <a:ext cx="2647500" cy="979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評価者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15640375" y="7012597"/>
            <a:ext cx="23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　開始日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□　終了日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76CD7A1-9A1E-8F9D-CB55-60E558773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775" y="2455186"/>
            <a:ext cx="14412450" cy="6921896"/>
          </a:xfrm>
          <a:prstGeom prst="rect">
            <a:avLst/>
          </a:prstGeom>
        </p:spPr>
      </p:pic>
      <p:sp>
        <p:nvSpPr>
          <p:cNvPr id="126" name="Google Shape;126;p8"/>
          <p:cNvSpPr/>
          <p:nvPr/>
        </p:nvSpPr>
        <p:spPr>
          <a:xfrm>
            <a:off x="457200" y="523875"/>
            <a:ext cx="6095708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操作方法 ｜ ①目標を設定する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1123950" y="1638300"/>
            <a:ext cx="12618070" cy="42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en-US" sz="25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「あなた」タブから目標を設定する評価期間を選択します</a:t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4824308" y="3045428"/>
            <a:ext cx="2132304" cy="626100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12259398" y="2455186"/>
            <a:ext cx="804300" cy="626100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3791056-07AB-2CB7-86CC-AD96B630C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775" y="2455186"/>
            <a:ext cx="14412450" cy="6921896"/>
          </a:xfrm>
          <a:prstGeom prst="rect">
            <a:avLst/>
          </a:prstGeom>
        </p:spPr>
      </p:pic>
      <p:sp>
        <p:nvSpPr>
          <p:cNvPr id="137" name="Google Shape;137;p9"/>
          <p:cNvSpPr/>
          <p:nvPr/>
        </p:nvSpPr>
        <p:spPr>
          <a:xfrm>
            <a:off x="457200" y="523875"/>
            <a:ext cx="6095708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操作方法 ｜ ①目標を設定する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1123950" y="1638300"/>
            <a:ext cx="12618070" cy="42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en-US" sz="25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「</a:t>
            </a:r>
            <a:r>
              <a:rPr lang="en-US" sz="255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目標を作成」をクリックし、自身の目標を入力します</a:t>
            </a:r>
            <a:endParaRPr dirty="0"/>
          </a:p>
        </p:txBody>
      </p:sp>
      <p:sp>
        <p:nvSpPr>
          <p:cNvPr id="141" name="Google Shape;141;p9"/>
          <p:cNvSpPr/>
          <p:nvPr/>
        </p:nvSpPr>
        <p:spPr>
          <a:xfrm>
            <a:off x="8007496" y="7606563"/>
            <a:ext cx="2283987" cy="640812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C478CD4-563F-51E2-761C-DA15C26EE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954" y="2371656"/>
            <a:ext cx="15068092" cy="7195782"/>
          </a:xfrm>
          <a:prstGeom prst="rect">
            <a:avLst/>
          </a:prstGeom>
        </p:spPr>
      </p:pic>
      <p:sp>
        <p:nvSpPr>
          <p:cNvPr id="147" name="Google Shape;147;p10"/>
          <p:cNvSpPr/>
          <p:nvPr/>
        </p:nvSpPr>
        <p:spPr>
          <a:xfrm>
            <a:off x="457200" y="523875"/>
            <a:ext cx="6095708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操作方法 ｜ ①目標を設定する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0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49" name="Google Shape;149;p10"/>
          <p:cNvSpPr/>
          <p:nvPr/>
        </p:nvSpPr>
        <p:spPr>
          <a:xfrm>
            <a:off x="1123950" y="1638300"/>
            <a:ext cx="12618070" cy="42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en-US" sz="25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「</a:t>
            </a:r>
            <a:r>
              <a:rPr lang="en-US" sz="255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保存」ボタンで一時保存</a:t>
            </a:r>
            <a:r>
              <a:rPr lang="en-US" sz="25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、「</a:t>
            </a:r>
            <a:r>
              <a:rPr lang="en-US" sz="255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提出」ボタンで目標の提出ができます</a:t>
            </a:r>
            <a:endParaRPr sz="255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/>
          <p:nvPr/>
        </p:nvSpPr>
        <p:spPr>
          <a:xfrm>
            <a:off x="13001159" y="8938574"/>
            <a:ext cx="2543888" cy="707813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10"/>
          <p:cNvGrpSpPr/>
          <p:nvPr/>
        </p:nvGrpSpPr>
        <p:grpSpPr>
          <a:xfrm>
            <a:off x="12067686" y="6918538"/>
            <a:ext cx="5622600" cy="1954295"/>
            <a:chOff x="12067686" y="7109927"/>
            <a:chExt cx="5622600" cy="1954295"/>
          </a:xfrm>
        </p:grpSpPr>
        <p:sp>
          <p:nvSpPr>
            <p:cNvPr id="153" name="Google Shape;153;p10"/>
            <p:cNvSpPr/>
            <p:nvPr/>
          </p:nvSpPr>
          <p:spPr>
            <a:xfrm>
              <a:off x="12067686" y="7109927"/>
              <a:ext cx="5622600" cy="1538773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・</a:t>
              </a:r>
              <a:r>
                <a:rPr lang="en-US" sz="18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未入力項目がある場合</a:t>
              </a: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、[</a:t>
              </a:r>
              <a:r>
                <a:rPr lang="en-US" sz="18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提出</a:t>
              </a: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r>
                <a:rPr lang="en-US" sz="18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できません</a:t>
              </a: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。</a:t>
              </a:r>
              <a:endParaRPr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・</a:t>
              </a:r>
              <a:r>
                <a:rPr lang="en-US" sz="18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提出後も再度目標の編集は可能です</a:t>
              </a:r>
              <a:r>
                <a:rPr lang="ja-JP" altLang="en-US" sz="1800" b="1" dirty="0">
                  <a:solidFill>
                    <a:schemeClr val="lt1"/>
                  </a:solidFill>
                </a:rPr>
                <a:t>。</a:t>
              </a:r>
              <a:endParaRPr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・</a:t>
              </a:r>
              <a:r>
                <a:rPr lang="en-US" sz="18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一時保存の内容も評価者側で確認可能です</a:t>
              </a: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。</a:t>
              </a:r>
              <a:endParaRPr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 rot="-8525476">
              <a:off x="15208898" y="8523047"/>
              <a:ext cx="261257" cy="541175"/>
            </a:xfrm>
            <a:prstGeom prst="triangle">
              <a:avLst>
                <a:gd name="adj" fmla="val 50000"/>
              </a:avLst>
            </a:prstGeom>
            <a:solidFill>
              <a:srgbClr val="E3F0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/>
          <p:nvPr/>
        </p:nvSpPr>
        <p:spPr>
          <a:xfrm>
            <a:off x="457200" y="523875"/>
            <a:ext cx="6095708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操作方法 ｜ ②目標を確認する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1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1123950" y="1638300"/>
            <a:ext cx="12618070" cy="42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en-US" sz="25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「あなた」タブから目標の確認や編集ができます</a:t>
            </a:r>
            <a:endParaRPr sz="25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4134" y="3301106"/>
            <a:ext cx="12839731" cy="56229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11"/>
          <p:cNvGrpSpPr/>
          <p:nvPr/>
        </p:nvGrpSpPr>
        <p:grpSpPr>
          <a:xfrm>
            <a:off x="11225481" y="2247662"/>
            <a:ext cx="5622600" cy="1417621"/>
            <a:chOff x="12067686" y="7669763"/>
            <a:chExt cx="5622600" cy="1417621"/>
          </a:xfrm>
        </p:grpSpPr>
        <p:sp>
          <p:nvSpPr>
            <p:cNvPr id="165" name="Google Shape;165;p11"/>
            <p:cNvSpPr/>
            <p:nvPr/>
          </p:nvSpPr>
          <p:spPr>
            <a:xfrm>
              <a:off x="12067686" y="7669763"/>
              <a:ext cx="5622600" cy="978937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・</a:t>
              </a:r>
              <a:r>
                <a:rPr lang="en-US" sz="18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提出後も再度目標の編集は可能です</a:t>
              </a:r>
              <a:r>
                <a:rPr lang="en-US" sz="18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。</a:t>
              </a:r>
              <a:endParaRPr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1"/>
            <p:cNvSpPr/>
            <p:nvPr/>
          </p:nvSpPr>
          <p:spPr>
            <a:xfrm rot="-8525476">
              <a:off x="15208898" y="8523047"/>
              <a:ext cx="261257" cy="541175"/>
            </a:xfrm>
            <a:prstGeom prst="triangle">
              <a:avLst>
                <a:gd name="adj" fmla="val 50000"/>
              </a:avLst>
            </a:prstGeom>
            <a:solidFill>
              <a:srgbClr val="E3F0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11"/>
          <p:cNvSpPr/>
          <p:nvPr/>
        </p:nvSpPr>
        <p:spPr>
          <a:xfrm>
            <a:off x="5103098" y="4872836"/>
            <a:ext cx="2907046" cy="576988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13525752" y="3908940"/>
            <a:ext cx="1022058" cy="456583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11414080" y="3301106"/>
            <a:ext cx="804300" cy="498831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05BF2CE-9F3C-B7A8-0DC7-3CD9014B1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640" y="2753012"/>
            <a:ext cx="14868719" cy="6928620"/>
          </a:xfrm>
          <a:prstGeom prst="rect">
            <a:avLst/>
          </a:prstGeom>
        </p:spPr>
      </p:pic>
      <p:sp>
        <p:nvSpPr>
          <p:cNvPr id="176" name="Google Shape;176;p12"/>
          <p:cNvSpPr/>
          <p:nvPr/>
        </p:nvSpPr>
        <p:spPr>
          <a:xfrm>
            <a:off x="457199" y="523875"/>
            <a:ext cx="8276253" cy="14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操作方法</a:t>
            </a:r>
            <a:r>
              <a:rPr lang="en-US" sz="2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｜ ③</a:t>
            </a:r>
            <a:r>
              <a:rPr lang="en-US" sz="21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アクティビティの更新をする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2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78" name="Google Shape;178;p12"/>
          <p:cNvSpPr/>
          <p:nvPr/>
        </p:nvSpPr>
        <p:spPr>
          <a:xfrm>
            <a:off x="1123950" y="1638300"/>
            <a:ext cx="12618070" cy="42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en-US" sz="25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アクティビティ機能を利用して、進捗状況の更新やテキストでのメモが可能です</a:t>
            </a:r>
            <a:endParaRPr sz="25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※本機能は「評価者」側からも確認・入力が可能です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2"/>
          <p:cNvSpPr/>
          <p:nvPr/>
        </p:nvSpPr>
        <p:spPr>
          <a:xfrm>
            <a:off x="3106008" y="7805652"/>
            <a:ext cx="2612571" cy="541328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2"/>
          <p:cNvSpPr/>
          <p:nvPr/>
        </p:nvSpPr>
        <p:spPr>
          <a:xfrm>
            <a:off x="13098642" y="3713553"/>
            <a:ext cx="3388550" cy="1181306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2"/>
          <p:cNvSpPr/>
          <p:nvPr/>
        </p:nvSpPr>
        <p:spPr>
          <a:xfrm>
            <a:off x="15535922" y="4896514"/>
            <a:ext cx="951270" cy="413570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12"/>
          <p:cNvGrpSpPr/>
          <p:nvPr/>
        </p:nvGrpSpPr>
        <p:grpSpPr>
          <a:xfrm>
            <a:off x="11101658" y="4955727"/>
            <a:ext cx="5622600" cy="2027686"/>
            <a:chOff x="12304752" y="7212084"/>
            <a:chExt cx="5622600" cy="2027686"/>
          </a:xfrm>
        </p:grpSpPr>
        <p:sp>
          <p:nvSpPr>
            <p:cNvPr id="183" name="Google Shape;183;p12"/>
            <p:cNvSpPr/>
            <p:nvPr/>
          </p:nvSpPr>
          <p:spPr>
            <a:xfrm>
              <a:off x="12304752" y="7669763"/>
              <a:ext cx="5622600" cy="1570007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「進捗を更新」にチェックを入れると</a:t>
              </a:r>
              <a:endPara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「目標の主要な結果・達成基準・プロセス」に記載した各項目の進捗を更新することができます。</a:t>
              </a:r>
              <a:endPara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 rot="1498658">
              <a:off x="14087292" y="7241936"/>
              <a:ext cx="261257" cy="541175"/>
            </a:xfrm>
            <a:prstGeom prst="triangle">
              <a:avLst>
                <a:gd name="adj" fmla="val 50000"/>
              </a:avLst>
            </a:prstGeom>
            <a:solidFill>
              <a:srgbClr val="E3F0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/>
          <p:nvPr/>
        </p:nvSpPr>
        <p:spPr>
          <a:xfrm>
            <a:off x="457200" y="523875"/>
            <a:ext cx="6095708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評価期間について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3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123950" y="1638300"/>
            <a:ext cx="12618070" cy="42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en-US" sz="25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以下のスケジュールで評価入力を行ってください</a:t>
            </a:r>
            <a:endParaRPr sz="25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3"/>
          <p:cNvSpPr/>
          <p:nvPr/>
        </p:nvSpPr>
        <p:spPr>
          <a:xfrm>
            <a:off x="3772675" y="4295160"/>
            <a:ext cx="13435800" cy="2686500"/>
          </a:xfrm>
          <a:prstGeom prst="rightArrow">
            <a:avLst>
              <a:gd name="adj1" fmla="val 100000"/>
              <a:gd name="adj2" fmla="val 22014"/>
            </a:avLst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13"/>
          <p:cNvCxnSpPr/>
          <p:nvPr/>
        </p:nvCxnSpPr>
        <p:spPr>
          <a:xfrm rot="10800000" flipH="1">
            <a:off x="3772675" y="5070935"/>
            <a:ext cx="5371325" cy="12900"/>
          </a:xfrm>
          <a:prstGeom prst="straightConnector1">
            <a:avLst/>
          </a:prstGeom>
          <a:noFill/>
          <a:ln w="57150" cap="flat" cmpd="sng">
            <a:solidFill>
              <a:srgbClr val="0C6ABC"/>
            </a:solidFill>
            <a:prstDash val="solid"/>
            <a:round/>
            <a:headEnd type="oval" w="med" len="med"/>
            <a:tailEnd type="diamond" w="med" len="med"/>
          </a:ln>
        </p:spPr>
      </p:cxnSp>
      <p:sp>
        <p:nvSpPr>
          <p:cNvPr id="195" name="Google Shape;195;p13"/>
          <p:cNvSpPr txBox="1"/>
          <p:nvPr/>
        </p:nvSpPr>
        <p:spPr>
          <a:xfrm>
            <a:off x="4762317" y="4591423"/>
            <a:ext cx="3392039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自己評価を入力する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13"/>
          <p:cNvCxnSpPr>
            <a:cxnSpLocks/>
          </p:cNvCxnSpPr>
          <p:nvPr/>
        </p:nvCxnSpPr>
        <p:spPr>
          <a:xfrm>
            <a:off x="9221762" y="6198835"/>
            <a:ext cx="4518758" cy="42952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oval" w="med" len="med"/>
            <a:tailEnd type="diamond" w="med" len="med"/>
          </a:ln>
        </p:spPr>
      </p:cxnSp>
      <p:sp>
        <p:nvSpPr>
          <p:cNvPr id="197" name="Google Shape;197;p13"/>
          <p:cNvSpPr txBox="1"/>
          <p:nvPr/>
        </p:nvSpPr>
        <p:spPr>
          <a:xfrm>
            <a:off x="9412474" y="5670536"/>
            <a:ext cx="413883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評価を入力する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3"/>
          <p:cNvSpPr txBox="1"/>
          <p:nvPr/>
        </p:nvSpPr>
        <p:spPr>
          <a:xfrm>
            <a:off x="2586175" y="3710123"/>
            <a:ext cx="2343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XX/XX（X）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3"/>
          <p:cNvSpPr txBox="1"/>
          <p:nvPr/>
        </p:nvSpPr>
        <p:spPr>
          <a:xfrm>
            <a:off x="8049812" y="3406921"/>
            <a:ext cx="2892508" cy="8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自己評価提出期限</a:t>
            </a: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XX/XX（X）</a:t>
            </a:r>
            <a:endParaRPr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p13"/>
          <p:cNvCxnSpPr/>
          <p:nvPr/>
        </p:nvCxnSpPr>
        <p:spPr>
          <a:xfrm flipH="1">
            <a:off x="9221762" y="4323697"/>
            <a:ext cx="1500" cy="2688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01" name="Google Shape;201;p13"/>
          <p:cNvSpPr/>
          <p:nvPr/>
        </p:nvSpPr>
        <p:spPr>
          <a:xfrm>
            <a:off x="745250" y="4587785"/>
            <a:ext cx="2647500" cy="979200"/>
          </a:xfrm>
          <a:prstGeom prst="roundRect">
            <a:avLst>
              <a:gd name="adj" fmla="val 16667"/>
            </a:avLst>
          </a:prstGeom>
          <a:solidFill>
            <a:srgbClr val="0C6A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被評価者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3"/>
          <p:cNvSpPr/>
          <p:nvPr/>
        </p:nvSpPr>
        <p:spPr>
          <a:xfrm>
            <a:off x="745250" y="5709835"/>
            <a:ext cx="2647500" cy="979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評価者</a:t>
            </a:r>
            <a:endParaRPr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3"/>
          <p:cNvSpPr txBox="1"/>
          <p:nvPr/>
        </p:nvSpPr>
        <p:spPr>
          <a:xfrm>
            <a:off x="15640375" y="7012597"/>
            <a:ext cx="234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　開始日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□　終了日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3"/>
          <p:cNvSpPr txBox="1"/>
          <p:nvPr/>
        </p:nvSpPr>
        <p:spPr>
          <a:xfrm>
            <a:off x="13513449" y="3534571"/>
            <a:ext cx="2343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FB面談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XX/XX（X）〜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13"/>
          <p:cNvCxnSpPr/>
          <p:nvPr/>
        </p:nvCxnSpPr>
        <p:spPr>
          <a:xfrm flipH="1">
            <a:off x="13740520" y="4292760"/>
            <a:ext cx="1500" cy="26889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0734" y="2954172"/>
            <a:ext cx="13226532" cy="661326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4"/>
          <p:cNvSpPr/>
          <p:nvPr/>
        </p:nvSpPr>
        <p:spPr>
          <a:xfrm>
            <a:off x="457200" y="523875"/>
            <a:ext cx="6095708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操作方法 ｜ ①評価を入力する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4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1123950" y="1638300"/>
            <a:ext cx="13226532" cy="52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en-US" sz="25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「</a:t>
            </a:r>
            <a:r>
              <a:rPr lang="en-US" sz="255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あなた」タブから目標を設定する評価期間を選択</a:t>
            </a:r>
            <a:r>
              <a:rPr lang="en-US" sz="25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、「</a:t>
            </a:r>
            <a:r>
              <a:rPr lang="en-US" sz="255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評価」をクリックします</a:t>
            </a:r>
            <a:endParaRPr sz="255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※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評価ボタンは評価開始時期を迎えると押せるようになります</a:t>
            </a:r>
            <a:endParaRPr dirty="0"/>
          </a:p>
        </p:txBody>
      </p:sp>
      <p:sp>
        <p:nvSpPr>
          <p:cNvPr id="215" name="Google Shape;215;p14"/>
          <p:cNvSpPr/>
          <p:nvPr/>
        </p:nvSpPr>
        <p:spPr>
          <a:xfrm>
            <a:off x="4926562" y="3967688"/>
            <a:ext cx="3122387" cy="473683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11894224" y="3009823"/>
            <a:ext cx="758086" cy="442502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12525371" y="3487043"/>
            <a:ext cx="1025281" cy="496702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B36B9E6-A4ED-CDD0-B3B7-397FC306C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061" y="3009823"/>
            <a:ext cx="13499878" cy="6474430"/>
          </a:xfrm>
          <a:prstGeom prst="rect">
            <a:avLst/>
          </a:prstGeom>
        </p:spPr>
      </p:pic>
      <p:sp>
        <p:nvSpPr>
          <p:cNvPr id="223" name="Google Shape;223;p15"/>
          <p:cNvSpPr/>
          <p:nvPr/>
        </p:nvSpPr>
        <p:spPr>
          <a:xfrm>
            <a:off x="457200" y="523875"/>
            <a:ext cx="6095708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操作方法 ｜ ①評価を入力する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5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25" name="Google Shape;225;p15"/>
          <p:cNvSpPr/>
          <p:nvPr/>
        </p:nvSpPr>
        <p:spPr>
          <a:xfrm>
            <a:off x="1123950" y="1638300"/>
            <a:ext cx="13226532" cy="52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評価シートに評価を入力し</a:t>
            </a:r>
            <a:r>
              <a:rPr lang="ja-JP" altLang="en-US" sz="25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255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完了しましたら「提出」をクリックします</a:t>
            </a:r>
            <a:r>
              <a:rPr lang="ja-JP" altLang="en-US" sz="2550" b="1" dirty="0">
                <a:solidFill>
                  <a:schemeClr val="lt1"/>
                </a:solidFill>
              </a:rPr>
              <a:t>。</a:t>
            </a:r>
            <a:endParaRPr sz="255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一時保存したい場合は「保存」を選択ください</a:t>
            </a:r>
            <a:r>
              <a:rPr lang="en-US" sz="25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255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5"/>
          <p:cNvSpPr/>
          <p:nvPr/>
        </p:nvSpPr>
        <p:spPr>
          <a:xfrm>
            <a:off x="3797638" y="3724617"/>
            <a:ext cx="7898176" cy="1208890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5"/>
          <p:cNvSpPr/>
          <p:nvPr/>
        </p:nvSpPr>
        <p:spPr>
          <a:xfrm>
            <a:off x="10708007" y="3142090"/>
            <a:ext cx="987807" cy="492331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5"/>
          <p:cNvSpPr/>
          <p:nvPr/>
        </p:nvSpPr>
        <p:spPr>
          <a:xfrm>
            <a:off x="10670200" y="7831173"/>
            <a:ext cx="975699" cy="492331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5"/>
          <p:cNvSpPr/>
          <p:nvPr/>
        </p:nvSpPr>
        <p:spPr>
          <a:xfrm>
            <a:off x="12595042" y="8995080"/>
            <a:ext cx="2134750" cy="469295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" y="2438400"/>
            <a:ext cx="56769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6"/>
          <p:cNvSpPr txBox="1"/>
          <p:nvPr/>
        </p:nvSpPr>
        <p:spPr>
          <a:xfrm>
            <a:off x="1718560" y="4746900"/>
            <a:ext cx="56769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評価者の操作</a:t>
            </a:r>
            <a:endParaRPr sz="6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2075" y="4000500"/>
            <a:ext cx="795337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1125" y="6067425"/>
            <a:ext cx="7934325" cy="113804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"/>
          <p:cNvSpPr/>
          <p:nvPr/>
        </p:nvSpPr>
        <p:spPr>
          <a:xfrm>
            <a:off x="7167647" y="6441992"/>
            <a:ext cx="39813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lang="en-US" sz="285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HRMOS </a:t>
            </a:r>
            <a:r>
              <a:rPr lang="en-US" sz="285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目標・評価</a:t>
            </a:r>
            <a:endParaRPr sz="28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lang="en-US" sz="285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従業員向け資料</a:t>
            </a:r>
            <a:endParaRPr sz="2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"/>
          <p:cNvSpPr txBox="1"/>
          <p:nvPr/>
        </p:nvSpPr>
        <p:spPr>
          <a:xfrm>
            <a:off x="4572000" y="4989612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"/>
          <p:cNvSpPr txBox="1"/>
          <p:nvPr/>
        </p:nvSpPr>
        <p:spPr>
          <a:xfrm>
            <a:off x="4572000" y="4996610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"/>
          <p:cNvSpPr txBox="1"/>
          <p:nvPr/>
        </p:nvSpPr>
        <p:spPr>
          <a:xfrm>
            <a:off x="4572000" y="4996610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"/>
          <p:cNvSpPr/>
          <p:nvPr/>
        </p:nvSpPr>
        <p:spPr>
          <a:xfrm>
            <a:off x="457200" y="523875"/>
            <a:ext cx="6095708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操作方法 ｜ ①被評価者の目標を確認する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7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48" name="Google Shape;248;p17"/>
          <p:cNvSpPr/>
          <p:nvPr/>
        </p:nvSpPr>
        <p:spPr>
          <a:xfrm>
            <a:off x="1123950" y="1638300"/>
            <a:ext cx="13226532" cy="52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「</a:t>
            </a:r>
            <a:r>
              <a:rPr lang="en-US" sz="255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評価対象者」タブから該当の評価期を選択すると</a:t>
            </a:r>
            <a:r>
              <a:rPr lang="ja-JP" altLang="en-US" sz="25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255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評価対象者の一覧が表示されます</a:t>
            </a:r>
            <a:endParaRPr dirty="0"/>
          </a:p>
        </p:txBody>
      </p:sp>
      <p:pic>
        <p:nvPicPr>
          <p:cNvPr id="249" name="Google Shape;24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556" y="3009823"/>
            <a:ext cx="15486888" cy="4975759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0" name="Google Shape;250;p17"/>
          <p:cNvSpPr/>
          <p:nvPr/>
        </p:nvSpPr>
        <p:spPr>
          <a:xfrm>
            <a:off x="2504575" y="5237678"/>
            <a:ext cx="13314545" cy="2747903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/>
          <p:nvPr/>
        </p:nvSpPr>
        <p:spPr>
          <a:xfrm>
            <a:off x="457200" y="523875"/>
            <a:ext cx="6095708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操作方法 ｜ ①被評価者の目標を確認する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58" name="Google Shape;258;p18"/>
          <p:cNvSpPr/>
          <p:nvPr/>
        </p:nvSpPr>
        <p:spPr>
          <a:xfrm>
            <a:off x="1123950" y="1638300"/>
            <a:ext cx="13226532" cy="52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「確認」をクリックすると、評価対象者の目標を閲覧できます</a:t>
            </a:r>
            <a:endParaRPr/>
          </a:p>
        </p:txBody>
      </p:sp>
      <p:pic>
        <p:nvPicPr>
          <p:cNvPr id="259" name="Google Shape;25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556" y="3009823"/>
            <a:ext cx="15486888" cy="4975759"/>
          </a:xfrm>
          <a:prstGeom prst="rect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0" name="Google Shape;260;p18"/>
          <p:cNvSpPr/>
          <p:nvPr/>
        </p:nvSpPr>
        <p:spPr>
          <a:xfrm>
            <a:off x="6889532" y="6684579"/>
            <a:ext cx="851338" cy="425669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3B9436A-D706-F47A-F99B-A4D4044E1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167" y="3131106"/>
            <a:ext cx="12577666" cy="6348726"/>
          </a:xfrm>
          <a:prstGeom prst="rect">
            <a:avLst/>
          </a:prstGeom>
        </p:spPr>
      </p:pic>
      <p:sp>
        <p:nvSpPr>
          <p:cNvPr id="266" name="Google Shape;266;p19"/>
          <p:cNvSpPr/>
          <p:nvPr/>
        </p:nvSpPr>
        <p:spPr>
          <a:xfrm>
            <a:off x="457200" y="523875"/>
            <a:ext cx="6095708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操作方法 ｜ ①被評価者の目標を確定する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9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68" name="Google Shape;268;p19"/>
          <p:cNvSpPr/>
          <p:nvPr/>
        </p:nvSpPr>
        <p:spPr>
          <a:xfrm>
            <a:off x="1123950" y="1530726"/>
            <a:ext cx="15646146" cy="81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従業員から目標提出されたら</a:t>
            </a:r>
            <a:r>
              <a:rPr lang="ja-JP" altLang="en-US" sz="25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255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内容を確認いただき</a:t>
            </a:r>
            <a:r>
              <a:rPr lang="en-US" sz="25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endParaRPr sz="255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問題がなければ「目標を確定」ボタンを押下し、確定してください</a:t>
            </a:r>
            <a:r>
              <a:rPr lang="en-US" sz="25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255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※</a:t>
            </a:r>
            <a:r>
              <a:rPr lang="en-US" sz="1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確定をしない限り、評価を入力することはできません</a:t>
            </a: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dirty="0"/>
          </a:p>
        </p:txBody>
      </p:sp>
      <p:sp>
        <p:nvSpPr>
          <p:cNvPr id="270" name="Google Shape;270;p19"/>
          <p:cNvSpPr/>
          <p:nvPr/>
        </p:nvSpPr>
        <p:spPr>
          <a:xfrm>
            <a:off x="11439332" y="8990301"/>
            <a:ext cx="2967133" cy="452209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E49DE62-3A55-6739-9750-ED24B045F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167" y="3131106"/>
            <a:ext cx="12577666" cy="6348726"/>
          </a:xfrm>
          <a:prstGeom prst="rect">
            <a:avLst/>
          </a:prstGeom>
        </p:spPr>
      </p:pic>
      <p:sp>
        <p:nvSpPr>
          <p:cNvPr id="276" name="Google Shape;276;p20"/>
          <p:cNvSpPr/>
          <p:nvPr/>
        </p:nvSpPr>
        <p:spPr>
          <a:xfrm>
            <a:off x="457200" y="523875"/>
            <a:ext cx="6095708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操作方法 ｜ ①被評価者の目標を確定する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0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78" name="Google Shape;278;p20"/>
          <p:cNvSpPr/>
          <p:nvPr/>
        </p:nvSpPr>
        <p:spPr>
          <a:xfrm>
            <a:off x="1123950" y="1638300"/>
            <a:ext cx="15646146" cy="81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被評価者に対して目標を差し戻しする際</a:t>
            </a:r>
            <a:r>
              <a:rPr lang="ja-JP" altLang="en-US" sz="2550" b="1" dirty="0">
                <a:solidFill>
                  <a:schemeClr val="lt1"/>
                </a:solidFill>
              </a:rPr>
              <a:t>、</a:t>
            </a:r>
            <a:endParaRPr sz="255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差し戻しの理由を記入し「フィードバックを送信」を押下してください</a:t>
            </a:r>
            <a:r>
              <a:rPr lang="en-US" sz="25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255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0"/>
          <p:cNvSpPr/>
          <p:nvPr/>
        </p:nvSpPr>
        <p:spPr>
          <a:xfrm>
            <a:off x="3933040" y="8467312"/>
            <a:ext cx="10454764" cy="527398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1CBDD3D-E7D4-E2CB-1863-45FF51AE2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789" y="2346221"/>
            <a:ext cx="16192859" cy="6994874"/>
          </a:xfrm>
          <a:prstGeom prst="rect">
            <a:avLst/>
          </a:prstGeom>
        </p:spPr>
      </p:pic>
      <p:sp>
        <p:nvSpPr>
          <p:cNvPr id="288" name="Google Shape;288;p21"/>
          <p:cNvSpPr/>
          <p:nvPr/>
        </p:nvSpPr>
        <p:spPr>
          <a:xfrm>
            <a:off x="457200" y="523875"/>
            <a:ext cx="6095708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操作方法 ｜ ②評価を入力する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1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90" name="Google Shape;290;p21"/>
          <p:cNvSpPr/>
          <p:nvPr/>
        </p:nvSpPr>
        <p:spPr>
          <a:xfrm>
            <a:off x="1123950" y="1638300"/>
            <a:ext cx="13226532" cy="52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評価を選択すると</a:t>
            </a:r>
            <a:r>
              <a:rPr lang="ja-JP" altLang="en-US" sz="255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255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対象者の目標に対し評価を入力できます</a:t>
            </a:r>
            <a:endParaRPr dirty="0"/>
          </a:p>
        </p:txBody>
      </p:sp>
      <p:sp>
        <p:nvSpPr>
          <p:cNvPr id="291" name="Google Shape;291;p21"/>
          <p:cNvSpPr/>
          <p:nvPr/>
        </p:nvSpPr>
        <p:spPr>
          <a:xfrm>
            <a:off x="5546698" y="3039623"/>
            <a:ext cx="3765254" cy="1849617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1"/>
          <p:cNvSpPr/>
          <p:nvPr/>
        </p:nvSpPr>
        <p:spPr>
          <a:xfrm>
            <a:off x="5360087" y="5885206"/>
            <a:ext cx="1129647" cy="520046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1"/>
          <p:cNvSpPr/>
          <p:nvPr/>
        </p:nvSpPr>
        <p:spPr>
          <a:xfrm>
            <a:off x="13389011" y="2396472"/>
            <a:ext cx="1260050" cy="520046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87ECC25-66C9-FF2B-2DF0-84103491E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472" y="2387755"/>
            <a:ext cx="14643056" cy="7017502"/>
          </a:xfrm>
          <a:prstGeom prst="rect">
            <a:avLst/>
          </a:prstGeom>
        </p:spPr>
      </p:pic>
      <p:sp>
        <p:nvSpPr>
          <p:cNvPr id="300" name="Google Shape;300;p22"/>
          <p:cNvSpPr/>
          <p:nvPr/>
        </p:nvSpPr>
        <p:spPr>
          <a:xfrm>
            <a:off x="457200" y="523875"/>
            <a:ext cx="6095708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操作方法 ｜ ②評価を入力する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2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02" name="Google Shape;302;p22"/>
          <p:cNvSpPr/>
          <p:nvPr/>
        </p:nvSpPr>
        <p:spPr>
          <a:xfrm>
            <a:off x="1123950" y="1638300"/>
            <a:ext cx="13226532" cy="52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en-US" sz="25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保存ボタンで一時保存、提出ボタンで目標の提出ができます</a:t>
            </a:r>
            <a:endParaRPr sz="25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2"/>
          <p:cNvSpPr/>
          <p:nvPr/>
        </p:nvSpPr>
        <p:spPr>
          <a:xfrm>
            <a:off x="3871560" y="3495441"/>
            <a:ext cx="6429435" cy="796642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2"/>
          <p:cNvSpPr/>
          <p:nvPr/>
        </p:nvSpPr>
        <p:spPr>
          <a:xfrm>
            <a:off x="10552714" y="2945378"/>
            <a:ext cx="1141902" cy="550063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2"/>
          <p:cNvSpPr/>
          <p:nvPr/>
        </p:nvSpPr>
        <p:spPr>
          <a:xfrm>
            <a:off x="12450352" y="8885211"/>
            <a:ext cx="2236032" cy="520046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2"/>
          <p:cNvSpPr/>
          <p:nvPr/>
        </p:nvSpPr>
        <p:spPr>
          <a:xfrm>
            <a:off x="10552714" y="5444855"/>
            <a:ext cx="1141902" cy="550063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03;p22">
            <a:extLst>
              <a:ext uri="{FF2B5EF4-FFF2-40B4-BE49-F238E27FC236}">
                <a16:creationId xmlns:a16="http://schemas.microsoft.com/office/drawing/2014/main" id="{79DDC017-307B-7EED-86B8-D863E4564218}"/>
              </a:ext>
            </a:extLst>
          </p:cNvPr>
          <p:cNvSpPr/>
          <p:nvPr/>
        </p:nvSpPr>
        <p:spPr>
          <a:xfrm>
            <a:off x="3871560" y="5994918"/>
            <a:ext cx="6429435" cy="796642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8350BFC-C94D-6DDB-C95A-888899AE77CA}"/>
              </a:ext>
            </a:extLst>
          </p:cNvPr>
          <p:cNvGrpSpPr/>
          <p:nvPr/>
        </p:nvGrpSpPr>
        <p:grpSpPr>
          <a:xfrm>
            <a:off x="1207008" y="3040771"/>
            <a:ext cx="15873984" cy="5880164"/>
            <a:chOff x="1207008" y="3040771"/>
            <a:chExt cx="15873984" cy="5880164"/>
          </a:xfrm>
        </p:grpSpPr>
        <p:pic>
          <p:nvPicPr>
            <p:cNvPr id="316" name="Google Shape;316;p23"/>
            <p:cNvPicPr preferRelativeResize="0"/>
            <p:nvPr/>
          </p:nvPicPr>
          <p:blipFill rotWithShape="1">
            <a:blip r:embed="rId3">
              <a:alphaModFix/>
            </a:blip>
            <a:srcRect t="9638"/>
            <a:stretch>
              <a:fillRect/>
            </a:stretch>
          </p:blipFill>
          <p:spPr>
            <a:xfrm>
              <a:off x="1207008" y="3545633"/>
              <a:ext cx="15873984" cy="5375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BE060230-677B-1C50-AE03-AE8EF9451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7008" y="3040771"/>
              <a:ext cx="15873984" cy="539931"/>
            </a:xfrm>
            <a:prstGeom prst="rect">
              <a:avLst/>
            </a:prstGeom>
          </p:spPr>
        </p:pic>
      </p:grpSp>
      <p:sp>
        <p:nvSpPr>
          <p:cNvPr id="312" name="Google Shape;312;p23"/>
          <p:cNvSpPr/>
          <p:nvPr/>
        </p:nvSpPr>
        <p:spPr>
          <a:xfrm>
            <a:off x="457200" y="523875"/>
            <a:ext cx="6095708" cy="26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操作方法 ｜ ③評価を調整する</a:t>
            </a:r>
            <a:endParaRPr sz="2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3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14" name="Google Shape;314;p23"/>
          <p:cNvSpPr/>
          <p:nvPr/>
        </p:nvSpPr>
        <p:spPr>
          <a:xfrm>
            <a:off x="1123950" y="1638300"/>
            <a:ext cx="15134082" cy="52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メンバー間の比較をしながら評価の調整を行うことができます</a:t>
            </a:r>
            <a:r>
              <a:rPr lang="ja-JP" altLang="en-US" sz="2550" b="1">
                <a:solidFill>
                  <a:schemeClr val="lt1"/>
                </a:solidFill>
              </a:rPr>
              <a:t>。</a:t>
            </a:r>
            <a:endParaRPr sz="255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3"/>
          <p:cNvSpPr/>
          <p:nvPr/>
        </p:nvSpPr>
        <p:spPr>
          <a:xfrm>
            <a:off x="6703588" y="6782763"/>
            <a:ext cx="4762988" cy="1207008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3"/>
          <p:cNvSpPr/>
          <p:nvPr/>
        </p:nvSpPr>
        <p:spPr>
          <a:xfrm>
            <a:off x="3966484" y="4502859"/>
            <a:ext cx="1117580" cy="615696"/>
          </a:xfrm>
          <a:prstGeom prst="rect">
            <a:avLst/>
          </a:prstGeom>
          <a:noFill/>
          <a:ln w="76200" cap="flat" cmpd="sng">
            <a:solidFill>
              <a:srgbClr val="FD9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" name="Google Shape;319;p23"/>
          <p:cNvGrpSpPr/>
          <p:nvPr/>
        </p:nvGrpSpPr>
        <p:grpSpPr>
          <a:xfrm>
            <a:off x="6552908" y="7816751"/>
            <a:ext cx="5622600" cy="1750688"/>
            <a:chOff x="12304752" y="7212084"/>
            <a:chExt cx="5622600" cy="1750688"/>
          </a:xfrm>
        </p:grpSpPr>
        <p:sp>
          <p:nvSpPr>
            <p:cNvPr id="320" name="Google Shape;320;p23"/>
            <p:cNvSpPr/>
            <p:nvPr/>
          </p:nvSpPr>
          <p:spPr>
            <a:xfrm>
              <a:off x="12304752" y="7669764"/>
              <a:ext cx="5622600" cy="1293008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カーソルを合わせると表示される「エンピツ」アイコンをクリックすると評価コメントを入力できます</a:t>
              </a:r>
              <a:endPara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3"/>
            <p:cNvSpPr/>
            <p:nvPr/>
          </p:nvSpPr>
          <p:spPr>
            <a:xfrm rot="1498658">
              <a:off x="14087292" y="7241936"/>
              <a:ext cx="261257" cy="541175"/>
            </a:xfrm>
            <a:prstGeom prst="triangle">
              <a:avLst>
                <a:gd name="adj" fmla="val 50000"/>
              </a:avLst>
            </a:prstGeom>
            <a:solidFill>
              <a:srgbClr val="E3F0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"/>
          <p:cNvSpPr txBox="1">
            <a:spLocks noGrp="1"/>
          </p:cNvSpPr>
          <p:nvPr>
            <p:ph type="sldNum" idx="12"/>
          </p:nvPr>
        </p:nvSpPr>
        <p:spPr>
          <a:xfrm>
            <a:off x="17113568" y="9497673"/>
            <a:ext cx="1097400" cy="787200"/>
          </a:xfrm>
          <a:prstGeom prst="rect">
            <a:avLst/>
          </a:prstGeom>
        </p:spPr>
        <p:txBody>
          <a:bodyPr spcFirstLastPara="1" wrap="square" lIns="167600" tIns="167600" rIns="167600" bIns="167600" anchor="t" anchorCtr="0">
            <a:noAutofit/>
          </a:bodyPr>
          <a:lstStyle/>
          <a:p>
            <a:pPr algn="r"/>
            <a:fld id="{00000000-1234-1234-1234-123412341234}" type="slidenum">
              <a:rPr lang="en-US" altLang="ja"/>
              <a:pPr algn="r"/>
              <a:t>27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/>
          <p:nvPr/>
        </p:nvSpPr>
        <p:spPr>
          <a:xfrm>
            <a:off x="1123950" y="1685925"/>
            <a:ext cx="409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HRMOSシリーズ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9124949" y="1085850"/>
            <a:ext cx="8743325" cy="75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株式会社ビズリーチの知見とノウハウが詰まった｢HRMOS｣シリーズは</a:t>
            </a:r>
            <a:r>
              <a:rPr lang="ja-JP" altLang="en-US" sz="1800" dirty="0"/>
              <a:t>、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人材のあらゆるデータ･業務が､なめらかにつながる仕組みを目指しています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1123950" y="1047750"/>
            <a:ext cx="65052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0"/>
              <a:buFont typeface="Arial"/>
              <a:buNone/>
            </a:pPr>
            <a:r>
              <a:rPr lang="en-US" sz="25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データが集まり､つながり､活かされる。</a:t>
            </a:r>
            <a:endParaRPr sz="25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 txBox="1">
            <a:spLocks noGrp="1"/>
          </p:cNvSpPr>
          <p:nvPr>
            <p:ph type="ftr" idx="11"/>
          </p:nvPr>
        </p:nvSpPr>
        <p:spPr>
          <a:xfrm>
            <a:off x="17585830" y="9567438"/>
            <a:ext cx="2632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6" name="図 5" descr="ダイアグラム&#10;&#10;自動的に生成された説明">
            <a:extLst>
              <a:ext uri="{FF2B5EF4-FFF2-40B4-BE49-F238E27FC236}">
                <a16:creationId xmlns:a16="http://schemas.microsoft.com/office/drawing/2014/main" id="{7EE758E0-BA28-324F-B654-0876E576C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511" y="2285909"/>
            <a:ext cx="13186875" cy="75585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914400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" y="2438400"/>
            <a:ext cx="56769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"/>
          <p:cNvSpPr txBox="1"/>
          <p:nvPr/>
        </p:nvSpPr>
        <p:spPr>
          <a:xfrm>
            <a:off x="1803225" y="4746900"/>
            <a:ext cx="5366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ご利用の前に</a:t>
            </a:r>
            <a:endParaRPr sz="6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2737078" y="8610600"/>
            <a:ext cx="3943639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lang="en-US" sz="22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動作環境とログインについて</a:t>
            </a:r>
            <a:endParaRPr sz="225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461222" y="526015"/>
            <a:ext cx="6092886" cy="26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ja-JP" altLang="en-US" sz="2099" b="1">
                <a:solidFill>
                  <a:srgbClr val="1971C4"/>
                </a:solidFill>
              </a:rPr>
              <a:t>動作保証環境</a:t>
            </a:r>
            <a:endParaRPr sz="2099" b="1">
              <a:solidFill>
                <a:srgbClr val="1971C4"/>
              </a:solidFill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ftr" idx="11"/>
          </p:nvPr>
        </p:nvSpPr>
        <p:spPr>
          <a:xfrm>
            <a:off x="17581922" y="9565391"/>
            <a:ext cx="263092" cy="27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675" rIns="0" bIns="45675" anchor="ctr" anchorCtr="0">
            <a:spAutoFit/>
          </a:bodyPr>
          <a:lstStyle/>
          <a:p>
            <a:fld id="{00000000-1234-1234-1234-123412341234}" type="slidenum">
              <a:rPr lang="en-US" altLang="ja-JP">
                <a:solidFill>
                  <a:srgbClr val="AAAAAA"/>
                </a:solidFill>
              </a:rPr>
              <a:pPr/>
              <a:t>5</a:t>
            </a:fld>
            <a:endParaRPr>
              <a:solidFill>
                <a:srgbClr val="AAAAAA"/>
              </a:solidFill>
            </a:endParaRPr>
          </a:p>
        </p:txBody>
      </p:sp>
      <p:pic>
        <p:nvPicPr>
          <p:cNvPr id="98" name="Google Shape;98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664" y="4167415"/>
            <a:ext cx="7657749" cy="166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7596" y="4367348"/>
            <a:ext cx="2989465" cy="12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/>
          <p:nvPr/>
        </p:nvSpPr>
        <p:spPr>
          <a:xfrm>
            <a:off x="4564898" y="4699440"/>
            <a:ext cx="4620790" cy="3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11172"/>
              </a:lnSpc>
            </a:pPr>
            <a:r>
              <a:rPr lang="ja-JP" altLang="en-US" sz="1799" b="1">
                <a:solidFill>
                  <a:srgbClr val="1971C4"/>
                </a:solidFill>
              </a:rPr>
              <a:t>パソコン）</a:t>
            </a:r>
            <a:r>
              <a:rPr lang="en-US" altLang="ja-JP" sz="1799" b="1">
                <a:solidFill>
                  <a:srgbClr val="1971C4"/>
                </a:solidFill>
              </a:rPr>
              <a:t>Windows / Mac</a:t>
            </a:r>
            <a:endParaRPr/>
          </a:p>
          <a:p>
            <a:pPr>
              <a:lnSpc>
                <a:spcPct val="111172"/>
              </a:lnSpc>
            </a:pPr>
            <a:r>
              <a:rPr lang="ja-JP" altLang="en-US" sz="1799" b="1">
                <a:solidFill>
                  <a:srgbClr val="1971C4"/>
                </a:solidFill>
              </a:rPr>
              <a:t>モバイル）</a:t>
            </a:r>
            <a:r>
              <a:rPr lang="en-US" altLang="ja-JP" sz="1799" b="1">
                <a:solidFill>
                  <a:srgbClr val="1971C4"/>
                </a:solidFill>
              </a:rPr>
              <a:t>iOS / Android</a:t>
            </a:r>
            <a:endParaRPr/>
          </a:p>
        </p:txBody>
      </p:sp>
      <p:sp>
        <p:nvSpPr>
          <p:cNvPr id="101" name="Google Shape;101;p3"/>
          <p:cNvSpPr/>
          <p:nvPr/>
        </p:nvSpPr>
        <p:spPr>
          <a:xfrm>
            <a:off x="2074777" y="4824330"/>
            <a:ext cx="1495102" cy="31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799" b="1">
                <a:solidFill>
                  <a:srgbClr val="FFFFFF"/>
                </a:solidFill>
              </a:rPr>
              <a:t>OS</a:t>
            </a:r>
            <a:endParaRPr sz="1799" b="1">
              <a:solidFill>
                <a:srgbClr val="FFFFFF"/>
              </a:solidFill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4448128" y="5261800"/>
            <a:ext cx="3108543" cy="645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ja-JP" sz="1199" b="1">
                <a:solidFill>
                  <a:srgbClr val="1971C4"/>
                </a:solidFill>
              </a:rPr>
              <a:t>※</a:t>
            </a:r>
            <a:r>
              <a:rPr lang="ja-JP" altLang="en-US" sz="1199" b="1">
                <a:solidFill>
                  <a:srgbClr val="1971C4"/>
                </a:solidFill>
              </a:rPr>
              <a:t>一部画面のみモバイル対応しております</a:t>
            </a:r>
            <a:endParaRPr sz="1199" b="1">
              <a:solidFill>
                <a:srgbClr val="1971C4"/>
              </a:solidFill>
            </a:endParaRPr>
          </a:p>
          <a:p>
            <a:endParaRPr sz="1199"/>
          </a:p>
        </p:txBody>
      </p:sp>
      <p:pic>
        <p:nvPicPr>
          <p:cNvPr id="103" name="Google Shape;103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664" y="5959937"/>
            <a:ext cx="7657749" cy="331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6742" y="3298175"/>
            <a:ext cx="7622393" cy="74301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3003461" y="3563332"/>
            <a:ext cx="4213405" cy="20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799" b="1">
                <a:solidFill>
                  <a:srgbClr val="FFFFFF"/>
                </a:solidFill>
              </a:rPr>
              <a:t>Web </a:t>
            </a:r>
            <a:r>
              <a:rPr lang="ja-JP" altLang="en-US" sz="1799" b="1">
                <a:solidFill>
                  <a:srgbClr val="FFFFFF"/>
                </a:solidFill>
              </a:rPr>
              <a:t>ブラウザ版</a:t>
            </a:r>
            <a:endParaRPr sz="1799" b="1">
              <a:solidFill>
                <a:srgbClr val="FFFFFF"/>
              </a:solidFill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448128" y="8746724"/>
            <a:ext cx="3877985" cy="27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ja-JP" altLang="en-US" sz="1199" b="1">
                <a:solidFill>
                  <a:srgbClr val="1971C4"/>
                </a:solidFill>
              </a:rPr>
              <a:t>いずれのブラウザも最新版を動作環境としています。</a:t>
            </a:r>
            <a:endParaRPr sz="1199" b="1">
              <a:solidFill>
                <a:srgbClr val="1971C4"/>
              </a:solidFill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1127663" y="1639924"/>
            <a:ext cx="12612228" cy="42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ja-JP" sz="2549" b="1" dirty="0">
                <a:solidFill>
                  <a:srgbClr val="1971C4"/>
                </a:solidFill>
              </a:rPr>
              <a:t>HRMOS</a:t>
            </a:r>
            <a:r>
              <a:rPr lang="ja-JP" altLang="en-US" sz="2549" b="1">
                <a:solidFill>
                  <a:srgbClr val="1971C4"/>
                </a:solidFill>
              </a:rPr>
              <a:t>をご利用いただく際は下記環境が必要となります。</a:t>
            </a:r>
            <a:endParaRPr dirty="0"/>
          </a:p>
        </p:txBody>
      </p:sp>
      <p:sp>
        <p:nvSpPr>
          <p:cNvPr id="108" name="Google Shape;108;p3"/>
          <p:cNvSpPr txBox="1"/>
          <p:nvPr/>
        </p:nvSpPr>
        <p:spPr>
          <a:xfrm>
            <a:off x="1127663" y="2193825"/>
            <a:ext cx="5747630" cy="30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ja-JP" altLang="en-US" sz="1399" dirty="0">
                <a:solidFill>
                  <a:srgbClr val="0C539B"/>
                </a:solidFill>
              </a:rPr>
              <a:t>環境外で操作いただいた際は、エラーが発生する場合がございます。</a:t>
            </a:r>
            <a:endParaRPr dirty="0"/>
          </a:p>
        </p:txBody>
      </p:sp>
      <p:pic>
        <p:nvPicPr>
          <p:cNvPr id="109" name="Google Shape;109;p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7596" y="6147697"/>
            <a:ext cx="2989465" cy="292696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2074777" y="7388813"/>
            <a:ext cx="1495102" cy="31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799" b="1">
                <a:solidFill>
                  <a:srgbClr val="FFFFFF"/>
                </a:solidFill>
              </a:rPr>
              <a:t>ブラウザ</a:t>
            </a:r>
            <a:endParaRPr sz="1799" b="1">
              <a:solidFill>
                <a:srgbClr val="FFFFFF"/>
              </a:solidFill>
            </a:endParaRPr>
          </a:p>
        </p:txBody>
      </p:sp>
      <p:pic>
        <p:nvPicPr>
          <p:cNvPr id="111" name="Google Shape;111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1851" y="4167415"/>
            <a:ext cx="7657749" cy="166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31783" y="4367348"/>
            <a:ext cx="2989465" cy="12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/>
          <p:nvPr/>
        </p:nvSpPr>
        <p:spPr>
          <a:xfrm>
            <a:off x="12521179" y="4774133"/>
            <a:ext cx="4620790" cy="3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ja-JP" sz="1799" b="1">
                <a:solidFill>
                  <a:srgbClr val="1971C4"/>
                </a:solidFill>
              </a:rPr>
              <a:t>iOS / Android</a:t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10078964" y="4824330"/>
            <a:ext cx="1495102" cy="31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799" b="1">
                <a:solidFill>
                  <a:srgbClr val="FFFFFF"/>
                </a:solidFill>
              </a:rPr>
              <a:t>OS</a:t>
            </a:r>
            <a:endParaRPr sz="1799" b="1">
              <a:solidFill>
                <a:srgbClr val="FFFFFF"/>
              </a:solidFill>
            </a:endParaRPr>
          </a:p>
        </p:txBody>
      </p:sp>
      <p:pic>
        <p:nvPicPr>
          <p:cNvPr id="115" name="Google Shape;115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1851" y="5959937"/>
            <a:ext cx="7657749" cy="331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0929" y="3298175"/>
            <a:ext cx="7622393" cy="74301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/>
          <p:nvPr/>
        </p:nvSpPr>
        <p:spPr>
          <a:xfrm>
            <a:off x="11007648" y="3563332"/>
            <a:ext cx="4213405" cy="20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799" b="1">
                <a:solidFill>
                  <a:srgbClr val="FFFFFF"/>
                </a:solidFill>
              </a:rPr>
              <a:t>アプリケーション版</a:t>
            </a:r>
            <a:endParaRPr sz="1799" b="1">
              <a:solidFill>
                <a:srgbClr val="FFFFFF"/>
              </a:solidFill>
            </a:endParaRPr>
          </a:p>
        </p:txBody>
      </p:sp>
      <p:pic>
        <p:nvPicPr>
          <p:cNvPr id="118" name="Google Shape;118;p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31783" y="6147094"/>
            <a:ext cx="2989465" cy="287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/>
          <p:nvPr/>
        </p:nvSpPr>
        <p:spPr>
          <a:xfrm>
            <a:off x="10078964" y="7388813"/>
            <a:ext cx="1495102" cy="31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799" b="1">
                <a:solidFill>
                  <a:srgbClr val="FFFFFF"/>
                </a:solidFill>
              </a:rPr>
              <a:t>ダウンロード</a:t>
            </a:r>
            <a:endParaRPr sz="1799" b="1">
              <a:solidFill>
                <a:srgbClr val="FFFFFF"/>
              </a:solidFill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4577479" y="6501380"/>
            <a:ext cx="4620790" cy="20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1600" b="1">
                <a:solidFill>
                  <a:srgbClr val="1971C4"/>
                </a:solidFill>
              </a:rPr>
              <a:t>Windows PC</a:t>
            </a:r>
            <a:r>
              <a:rPr lang="ja-JP" altLang="en-US" sz="1600" b="1">
                <a:solidFill>
                  <a:srgbClr val="1971C4"/>
                </a:solidFill>
              </a:rPr>
              <a:t>）</a:t>
            </a:r>
            <a:endParaRPr sz="1600" b="1">
              <a:solidFill>
                <a:srgbClr val="1971C4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ja-JP" sz="1600">
                <a:solidFill>
                  <a:srgbClr val="1971C4"/>
                </a:solidFill>
              </a:rPr>
              <a:t>Google Chrome</a:t>
            </a:r>
            <a:r>
              <a:rPr lang="ja-JP" altLang="en-US" sz="1600">
                <a:solidFill>
                  <a:srgbClr val="1971C4"/>
                </a:solidFill>
              </a:rPr>
              <a:t>、</a:t>
            </a:r>
            <a:r>
              <a:rPr lang="en-US" altLang="ja-JP" sz="1600">
                <a:solidFill>
                  <a:srgbClr val="1971C4"/>
                </a:solidFill>
              </a:rPr>
              <a:t>Microsoft Edge</a:t>
            </a:r>
            <a:br>
              <a:rPr lang="ja-JP" altLang="en-US" sz="1600" b="1">
                <a:solidFill>
                  <a:srgbClr val="1971C4"/>
                </a:solidFill>
              </a:rPr>
            </a:br>
            <a:r>
              <a:rPr lang="en-US" altLang="ja-JP" sz="1600" b="1">
                <a:solidFill>
                  <a:srgbClr val="1971C4"/>
                </a:solidFill>
              </a:rPr>
              <a:t>Mac</a:t>
            </a:r>
            <a:r>
              <a:rPr lang="ja-JP" altLang="en-US" sz="1600" b="1">
                <a:solidFill>
                  <a:srgbClr val="1971C4"/>
                </a:solidFill>
              </a:rPr>
              <a:t>）</a:t>
            </a:r>
            <a:endParaRPr sz="1600" b="1">
              <a:solidFill>
                <a:srgbClr val="1971C4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ja-JP" sz="1600">
                <a:solidFill>
                  <a:srgbClr val="1971C4"/>
                </a:solidFill>
              </a:rPr>
              <a:t>Google Chrome</a:t>
            </a:r>
            <a:endParaRPr/>
          </a:p>
          <a:p>
            <a:pPr>
              <a:lnSpc>
                <a:spcPct val="120000"/>
              </a:lnSpc>
            </a:pPr>
            <a:r>
              <a:rPr lang="en-US" altLang="ja-JP" sz="1600" b="1">
                <a:solidFill>
                  <a:srgbClr val="1971C4"/>
                </a:solidFill>
              </a:rPr>
              <a:t>iOS</a:t>
            </a:r>
            <a:r>
              <a:rPr lang="ja-JP" altLang="en-US" sz="1600" b="1">
                <a:solidFill>
                  <a:srgbClr val="1971C4"/>
                </a:solidFill>
              </a:rPr>
              <a:t>）</a:t>
            </a:r>
            <a:endParaRPr sz="1600" b="1">
              <a:solidFill>
                <a:srgbClr val="1971C4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ja-JP" sz="1600">
                <a:solidFill>
                  <a:srgbClr val="1971C4"/>
                </a:solidFill>
              </a:rPr>
              <a:t>Safari</a:t>
            </a:r>
            <a:endParaRPr/>
          </a:p>
          <a:p>
            <a:pPr>
              <a:lnSpc>
                <a:spcPct val="120000"/>
              </a:lnSpc>
            </a:pPr>
            <a:r>
              <a:rPr lang="en-US" altLang="ja-JP" sz="1600" b="1">
                <a:solidFill>
                  <a:srgbClr val="1971C4"/>
                </a:solidFill>
              </a:rPr>
              <a:t>Android</a:t>
            </a:r>
            <a:r>
              <a:rPr lang="ja-JP" altLang="en-US" sz="1600" b="1">
                <a:solidFill>
                  <a:srgbClr val="1971C4"/>
                </a:solidFill>
              </a:rPr>
              <a:t>）</a:t>
            </a:r>
            <a:endParaRPr sz="1600" b="1">
              <a:solidFill>
                <a:srgbClr val="1971C4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ja-JP" sz="1600">
                <a:solidFill>
                  <a:srgbClr val="1971C4"/>
                </a:solidFill>
              </a:rPr>
              <a:t>Google Chrome</a:t>
            </a:r>
            <a:endParaRPr/>
          </a:p>
          <a:p>
            <a:pPr>
              <a:lnSpc>
                <a:spcPct val="120000"/>
              </a:lnSpc>
            </a:pPr>
            <a:endParaRPr sz="1600" b="1">
              <a:solidFill>
                <a:srgbClr val="1971C4"/>
              </a:solidFill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12871277" y="6199596"/>
            <a:ext cx="8146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ja-JP" sz="1800" b="1">
                <a:solidFill>
                  <a:srgbClr val="1871C4"/>
                </a:solidFill>
              </a:rPr>
              <a:t>iOS</a:t>
            </a:r>
            <a:r>
              <a:rPr lang="ja-JP" altLang="en-US" sz="1800" b="1">
                <a:solidFill>
                  <a:srgbClr val="1871C4"/>
                </a:solidFill>
              </a:rPr>
              <a:t>版</a:t>
            </a:r>
            <a:endParaRPr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43799" y="7707983"/>
            <a:ext cx="1236559" cy="1236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3"/>
          <p:cNvCxnSpPr/>
          <p:nvPr/>
        </p:nvCxnSpPr>
        <p:spPr>
          <a:xfrm>
            <a:off x="14343526" y="6332329"/>
            <a:ext cx="0" cy="2506029"/>
          </a:xfrm>
          <a:prstGeom prst="straightConnector1">
            <a:avLst/>
          </a:prstGeom>
          <a:noFill/>
          <a:ln w="9525" cap="flat" cmpd="sng">
            <a:solidFill>
              <a:srgbClr val="07519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4" name="Google Shape;124;p3" descr="アイコン画像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747060" y="6723152"/>
            <a:ext cx="1053305" cy="105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14821080" y="6199596"/>
            <a:ext cx="130195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ja-JP" sz="1799" b="1">
                <a:solidFill>
                  <a:srgbClr val="1971C4"/>
                </a:solidFill>
              </a:rPr>
              <a:t>Android</a:t>
            </a:r>
            <a:r>
              <a:rPr lang="ja-JP" altLang="en-US" sz="1800" b="1">
                <a:solidFill>
                  <a:srgbClr val="1871C4"/>
                </a:solidFill>
              </a:rPr>
              <a:t>版</a:t>
            </a:r>
            <a:endParaRPr/>
          </a:p>
        </p:txBody>
      </p:sp>
      <p:pic>
        <p:nvPicPr>
          <p:cNvPr id="126" name="Google Shape;126;p3" descr="アイコン画像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12772" y="6723152"/>
            <a:ext cx="1053305" cy="105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833399" y="7707984"/>
            <a:ext cx="1236559" cy="1236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/>
          <p:nvPr/>
        </p:nvSpPr>
        <p:spPr>
          <a:xfrm>
            <a:off x="461222" y="526015"/>
            <a:ext cx="6092886" cy="26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ja-JP" altLang="en-US" sz="2099" b="1">
                <a:solidFill>
                  <a:schemeClr val="lt1"/>
                </a:solidFill>
              </a:rPr>
              <a:t>ログイン </a:t>
            </a:r>
            <a:r>
              <a:rPr lang="en-US" altLang="ja-JP" sz="2099" b="1">
                <a:solidFill>
                  <a:schemeClr val="lt1"/>
                </a:solidFill>
              </a:rPr>
              <a:t>&gt;&gt; </a:t>
            </a:r>
            <a:r>
              <a:rPr lang="ja-JP" altLang="en-US" sz="2099" b="1">
                <a:solidFill>
                  <a:schemeClr val="lt1"/>
                </a:solidFill>
              </a:rPr>
              <a:t>初回のログインについて</a:t>
            </a:r>
            <a:endParaRPr sz="2099" b="1">
              <a:solidFill>
                <a:schemeClr val="lt1"/>
              </a:solidFill>
            </a:endParaRPr>
          </a:p>
        </p:txBody>
      </p:sp>
      <p:sp>
        <p:nvSpPr>
          <p:cNvPr id="145" name="Google Shape;145;p5"/>
          <p:cNvSpPr txBox="1">
            <a:spLocks noGrp="1"/>
          </p:cNvSpPr>
          <p:nvPr>
            <p:ph type="ftr" idx="11"/>
          </p:nvPr>
        </p:nvSpPr>
        <p:spPr>
          <a:xfrm>
            <a:off x="17581922" y="9565391"/>
            <a:ext cx="263092" cy="27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675" rIns="0" bIns="45675" anchor="ctr" anchorCtr="0">
            <a:spAutoFit/>
          </a:bodyPr>
          <a:lstStyle/>
          <a:p>
            <a:fld id="{00000000-1234-1234-1234-123412341234}" type="slidenum">
              <a:rPr lang="en-US" altLang="ja-JP"/>
              <a:pPr/>
              <a:t>6</a:t>
            </a:fld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845838" y="1573253"/>
            <a:ext cx="9000000" cy="16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SzPts val="2400"/>
            </a:pPr>
            <a:r>
              <a:rPr lang="en-US" altLang="ja-JP" sz="1800" b="1" dirty="0">
                <a:solidFill>
                  <a:schemeClr val="bg1"/>
                </a:solidFill>
              </a:rPr>
              <a:t>①</a:t>
            </a:r>
            <a:r>
              <a:rPr lang="ja-JP" altLang="en-US" sz="1800" b="1">
                <a:solidFill>
                  <a:schemeClr val="bg1"/>
                </a:solidFill>
              </a:rPr>
              <a:t>招待メール（件名：</a:t>
            </a:r>
            <a:r>
              <a:rPr lang="en" altLang="ja-JP" sz="1800" b="1" dirty="0">
                <a:solidFill>
                  <a:schemeClr val="bg1"/>
                </a:solidFill>
              </a:rPr>
              <a:t>HRMOS</a:t>
            </a:r>
            <a:r>
              <a:rPr lang="ja-JP" altLang="en-US" sz="1800" b="1">
                <a:solidFill>
                  <a:schemeClr val="bg1"/>
                </a:solidFill>
              </a:rPr>
              <a:t>アカウントへ招待されました）を開き、</a:t>
            </a:r>
            <a:endParaRPr lang="en-US" altLang="ja-JP" sz="1800" b="1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buSzPts val="2400"/>
            </a:pPr>
            <a:r>
              <a:rPr lang="ja-JP" altLang="en-US" sz="1800" b="1">
                <a:solidFill>
                  <a:schemeClr val="bg1"/>
                </a:solidFill>
              </a:rPr>
              <a:t>　メール内に表示されている「ログイン」をクリックしてください</a:t>
            </a:r>
            <a:endParaRPr sz="1800" b="1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buSzPts val="2400"/>
            </a:pPr>
            <a:endParaRPr lang="en-US" altLang="ja-JP" sz="1800" dirty="0"/>
          </a:p>
          <a:p>
            <a:pPr>
              <a:lnSpc>
                <a:spcPct val="115000"/>
              </a:lnSpc>
              <a:buSzPts val="2400"/>
            </a:pPr>
            <a:r>
              <a:rPr lang="ja-JP" altLang="en-US" sz="1800"/>
              <a:t>　</a:t>
            </a:r>
            <a:r>
              <a:rPr lang="en-US" altLang="ja-JP" sz="1800" b="1" dirty="0">
                <a:solidFill>
                  <a:srgbClr val="FF0000"/>
                </a:solidFill>
              </a:rPr>
              <a:t>※</a:t>
            </a:r>
            <a:r>
              <a:rPr lang="ja-JP" altLang="en-US" sz="1800" b="1">
                <a:solidFill>
                  <a:srgbClr val="FF0000"/>
                </a:solidFill>
              </a:rPr>
              <a:t>状況に応じて修正ください</a:t>
            </a:r>
            <a:r>
              <a:rPr lang="en-US" altLang="ja-JP" sz="1800" b="1" dirty="0">
                <a:solidFill>
                  <a:srgbClr val="FF0000"/>
                </a:solidFill>
              </a:rPr>
              <a:t>※</a:t>
            </a:r>
            <a:endParaRPr sz="1800" b="1"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  <a:buSzPts val="2400"/>
            </a:pPr>
            <a:r>
              <a:rPr lang="ja-JP" altLang="en-US" sz="1800"/>
              <a:t>　</a:t>
            </a:r>
            <a:endParaRPr sz="1800" dirty="0"/>
          </a:p>
        </p:txBody>
      </p:sp>
      <p:pic>
        <p:nvPicPr>
          <p:cNvPr id="147" name="Google Shape;147;p5" descr="グラフィカル ユーザー インターフェイス, アプリケーション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8471" y="3299686"/>
            <a:ext cx="7019192" cy="5309489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8" name="Google Shape;148;p5"/>
          <p:cNvSpPr txBox="1"/>
          <p:nvPr/>
        </p:nvSpPr>
        <p:spPr>
          <a:xfrm>
            <a:off x="9498471" y="1573253"/>
            <a:ext cx="9000000" cy="16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SzPts val="2400"/>
            </a:pPr>
            <a:r>
              <a:rPr lang="en-US" altLang="ja-JP" sz="1800" b="1" dirty="0">
                <a:solidFill>
                  <a:schemeClr val="bg1"/>
                </a:solidFill>
              </a:rPr>
              <a:t>②</a:t>
            </a:r>
            <a:r>
              <a:rPr lang="ja-JP" altLang="en-US" sz="1800" b="1">
                <a:solidFill>
                  <a:schemeClr val="bg1"/>
                </a:solidFill>
              </a:rPr>
              <a:t>パスワードの設定を求められますので</a:t>
            </a:r>
            <a:endParaRPr sz="1800" b="1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buSzPts val="2400"/>
            </a:pPr>
            <a:r>
              <a:rPr lang="ja-JP" altLang="en-US" sz="1800" b="1">
                <a:solidFill>
                  <a:schemeClr val="bg1"/>
                </a:solidFill>
              </a:rPr>
              <a:t>　表示される設定条件に従って入力</a:t>
            </a:r>
            <a:r>
              <a:rPr lang="en-US" altLang="ja-JP" sz="1800" b="1" dirty="0">
                <a:solidFill>
                  <a:schemeClr val="bg1"/>
                </a:solidFill>
              </a:rPr>
              <a:t>/</a:t>
            </a:r>
            <a:r>
              <a:rPr lang="ja-JP" altLang="en-US" sz="1800" b="1">
                <a:solidFill>
                  <a:schemeClr val="bg1"/>
                </a:solidFill>
              </a:rPr>
              <a:t>登録してください</a:t>
            </a:r>
            <a:endParaRPr sz="1800" b="1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buSzPts val="2400"/>
            </a:pPr>
            <a:endParaRPr sz="1800" b="1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buSzPts val="2400"/>
            </a:pPr>
            <a:r>
              <a:rPr lang="ja-JP" altLang="en-US" sz="1800" b="1">
                <a:solidFill>
                  <a:schemeClr val="bg1"/>
                </a:solidFill>
              </a:rPr>
              <a:t>　</a:t>
            </a:r>
            <a:r>
              <a:rPr lang="en-US" altLang="ja-JP" sz="1800" b="1" dirty="0">
                <a:solidFill>
                  <a:schemeClr val="bg1"/>
                </a:solidFill>
              </a:rPr>
              <a:t>※</a:t>
            </a:r>
            <a:r>
              <a:rPr lang="ja-JP" altLang="en-US" sz="1800" b="1">
                <a:solidFill>
                  <a:schemeClr val="bg1"/>
                </a:solidFill>
              </a:rPr>
              <a:t>初回ログイン直後は、自身のプロフィールのみ閲覧可能です</a:t>
            </a:r>
            <a:endParaRPr sz="1800" b="1" dirty="0">
              <a:solidFill>
                <a:schemeClr val="bg1"/>
              </a:solidFill>
            </a:endParaRPr>
          </a:p>
        </p:txBody>
      </p:sp>
      <p:pic>
        <p:nvPicPr>
          <p:cNvPr id="149" name="Google Shape;149;p5" descr="グラフィカル ユーザー インターフェイス, テキスト, アプリケーション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140" y="3299686"/>
            <a:ext cx="7634391" cy="488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 descr="グラフィカル ユーザー インターフェイス, テキスト, アプリケーション&#10;&#10;自動的に生成された説明"/>
          <p:cNvPicPr preferRelativeResize="0"/>
          <p:nvPr/>
        </p:nvPicPr>
        <p:blipFill rotWithShape="1">
          <a:blip r:embed="rId5">
            <a:alphaModFix/>
          </a:blip>
          <a:srcRect t="39148" r="42695" b="53023"/>
          <a:stretch/>
        </p:blipFill>
        <p:spPr>
          <a:xfrm>
            <a:off x="1155139" y="5143501"/>
            <a:ext cx="4374798" cy="382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/>
          <p:nvPr/>
        </p:nvSpPr>
        <p:spPr>
          <a:xfrm>
            <a:off x="461222" y="526015"/>
            <a:ext cx="6499415" cy="260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ja-JP" altLang="en-US" sz="2099" b="1">
                <a:solidFill>
                  <a:schemeClr val="lt1"/>
                </a:solidFill>
              </a:rPr>
              <a:t>ログイン </a:t>
            </a:r>
            <a:r>
              <a:rPr lang="en-US" altLang="ja-JP" sz="2099" b="1">
                <a:solidFill>
                  <a:schemeClr val="lt1"/>
                </a:solidFill>
              </a:rPr>
              <a:t>&gt;&gt; </a:t>
            </a:r>
            <a:r>
              <a:rPr lang="ja-JP" altLang="en-US" sz="2099" b="1">
                <a:solidFill>
                  <a:schemeClr val="lt1"/>
                </a:solidFill>
              </a:rPr>
              <a:t>初回のログインについて </a:t>
            </a:r>
            <a:r>
              <a:rPr lang="en-US" altLang="ja-JP" sz="2099" b="1">
                <a:solidFill>
                  <a:schemeClr val="lt1"/>
                </a:solidFill>
              </a:rPr>
              <a:t>(SSO</a:t>
            </a:r>
            <a:r>
              <a:rPr lang="ja-JP" altLang="en-US" sz="2099" b="1">
                <a:solidFill>
                  <a:schemeClr val="lt1"/>
                </a:solidFill>
              </a:rPr>
              <a:t>の場合</a:t>
            </a:r>
            <a:r>
              <a:rPr lang="en-US" altLang="ja-JP" sz="2099" b="1">
                <a:solidFill>
                  <a:schemeClr val="lt1"/>
                </a:solidFill>
              </a:rPr>
              <a:t>)</a:t>
            </a:r>
            <a:endParaRPr sz="2099" b="1">
              <a:solidFill>
                <a:schemeClr val="lt1"/>
              </a:solidFill>
            </a:endParaRPr>
          </a:p>
        </p:txBody>
      </p:sp>
      <p:sp>
        <p:nvSpPr>
          <p:cNvPr id="157" name="Google Shape;157;p6"/>
          <p:cNvSpPr txBox="1">
            <a:spLocks noGrp="1"/>
          </p:cNvSpPr>
          <p:nvPr>
            <p:ph type="ftr" idx="11"/>
          </p:nvPr>
        </p:nvSpPr>
        <p:spPr>
          <a:xfrm>
            <a:off x="17581922" y="9565391"/>
            <a:ext cx="263092" cy="27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675" rIns="0" bIns="45675" anchor="ctr" anchorCtr="0">
            <a:spAutoFit/>
          </a:bodyPr>
          <a:lstStyle/>
          <a:p>
            <a:fld id="{00000000-1234-1234-1234-123412341234}" type="slidenum">
              <a:rPr lang="en-US" altLang="ja-JP"/>
              <a:pPr/>
              <a:t>7</a:t>
            </a:fld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899625" y="1573253"/>
            <a:ext cx="9000000" cy="16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SzPts val="2400"/>
            </a:pPr>
            <a:r>
              <a:rPr lang="en-US" altLang="ja-JP" sz="1800" b="1" dirty="0">
                <a:solidFill>
                  <a:schemeClr val="bg1"/>
                </a:solidFill>
              </a:rPr>
              <a:t>① </a:t>
            </a:r>
            <a:r>
              <a:rPr lang="ja-JP" altLang="en-US" sz="1800" b="1">
                <a:solidFill>
                  <a:schemeClr val="bg1"/>
                </a:solidFill>
              </a:rPr>
              <a:t>招待メール（件名：</a:t>
            </a:r>
            <a:r>
              <a:rPr lang="en" altLang="ja-JP" sz="1800" b="1" dirty="0">
                <a:solidFill>
                  <a:schemeClr val="bg1"/>
                </a:solidFill>
              </a:rPr>
              <a:t>HRMOS</a:t>
            </a:r>
            <a:r>
              <a:rPr lang="ja-JP" altLang="en-US" sz="1800" b="1">
                <a:solidFill>
                  <a:schemeClr val="bg1"/>
                </a:solidFill>
              </a:rPr>
              <a:t>アカウントへ招待されました）を開き、</a:t>
            </a:r>
            <a:endParaRPr lang="en-US" altLang="ja-JP" sz="1800" b="1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buSzPts val="2400"/>
            </a:pPr>
            <a:r>
              <a:rPr lang="ja-JP" altLang="en-US" sz="1800" b="1">
                <a:solidFill>
                  <a:schemeClr val="bg1"/>
                </a:solidFill>
              </a:rPr>
              <a:t>　</a:t>
            </a:r>
            <a:r>
              <a:rPr lang="en-US" altLang="ja-JP" sz="1800" b="1" dirty="0">
                <a:solidFill>
                  <a:schemeClr val="bg1"/>
                </a:solidFill>
              </a:rPr>
              <a:t>  </a:t>
            </a:r>
            <a:r>
              <a:rPr lang="ja-JP" altLang="en-US" sz="1800" b="1">
                <a:solidFill>
                  <a:schemeClr val="bg1"/>
                </a:solidFill>
              </a:rPr>
              <a:t>本文中の「パスワードの設定」をクリックしてください。</a:t>
            </a:r>
          </a:p>
          <a:p>
            <a:pPr>
              <a:lnSpc>
                <a:spcPct val="115000"/>
              </a:lnSpc>
              <a:buSzPts val="2400"/>
            </a:pP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9498471" y="1573253"/>
            <a:ext cx="9000000" cy="16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SzPts val="2400"/>
            </a:pPr>
            <a:r>
              <a:rPr lang="en-US" altLang="ja-JP" sz="1800" b="1" dirty="0">
                <a:solidFill>
                  <a:schemeClr val="bg1"/>
                </a:solidFill>
              </a:rPr>
              <a:t>②</a:t>
            </a:r>
            <a:r>
              <a:rPr lang="ja-JP" altLang="en-US" sz="1800" b="1">
                <a:solidFill>
                  <a:schemeClr val="bg1"/>
                </a:solidFill>
              </a:rPr>
              <a:t>招待されたメールアドレスを入力ください</a:t>
            </a:r>
            <a:endParaRPr sz="1800" b="1" dirty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buSzPts val="2400"/>
            </a:pPr>
            <a:r>
              <a:rPr lang="ja-JP" altLang="en-US" sz="1800" b="1">
                <a:solidFill>
                  <a:schemeClr val="bg1"/>
                </a:solidFill>
              </a:rPr>
              <a:t>　お使いのシステムに応じたパスワード画面が表示されます。</a:t>
            </a:r>
            <a:endParaRPr lang="ja-JP" altLang="en-US" sz="1800" b="1" dirty="0">
              <a:solidFill>
                <a:schemeClr val="bg1"/>
              </a:solidFill>
            </a:endParaRPr>
          </a:p>
        </p:txBody>
      </p:sp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8227" y="3299685"/>
            <a:ext cx="7251441" cy="5440902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6" descr="グラフィカル ユーザー インターフェイス, アプリケーション, Web サイト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472" y="3299686"/>
            <a:ext cx="6219467" cy="3588688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461222" y="526015"/>
            <a:ext cx="6092886" cy="269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ja-JP" altLang="en-US" sz="2099" b="1">
                <a:solidFill>
                  <a:schemeClr val="lt1"/>
                </a:solidFill>
              </a:rPr>
              <a:t>ホーム画面について</a:t>
            </a:r>
            <a:endParaRPr sz="2099" b="1">
              <a:solidFill>
                <a:schemeClr val="lt1"/>
              </a:solidFill>
            </a:endParaRPr>
          </a:p>
        </p:txBody>
      </p:sp>
      <p:sp>
        <p:nvSpPr>
          <p:cNvPr id="168" name="Google Shape;168;p7"/>
          <p:cNvSpPr txBox="1">
            <a:spLocks noGrp="1"/>
          </p:cNvSpPr>
          <p:nvPr>
            <p:ph type="ftr" idx="11"/>
          </p:nvPr>
        </p:nvSpPr>
        <p:spPr>
          <a:xfrm>
            <a:off x="17581922" y="9565391"/>
            <a:ext cx="263092" cy="27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675" rIns="0" bIns="45675" anchor="ctr" anchorCtr="0">
            <a:spAutoFit/>
          </a:bodyPr>
          <a:lstStyle/>
          <a:p>
            <a:fld id="{00000000-1234-1234-1234-123412341234}" type="slidenum">
              <a:rPr lang="en-US" altLang="ja-JP"/>
              <a:pPr/>
              <a:t>8</a:t>
            </a:fld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1127676" y="1400650"/>
            <a:ext cx="13800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ja-JP" sz="2549" b="1" dirty="0">
                <a:solidFill>
                  <a:schemeClr val="lt1"/>
                </a:solidFill>
              </a:rPr>
              <a:t>HRMOS </a:t>
            </a:r>
            <a:r>
              <a:rPr lang="ja-JP" altLang="en-US" sz="2549" b="1" dirty="0">
                <a:solidFill>
                  <a:schemeClr val="lt1"/>
                </a:solidFill>
              </a:rPr>
              <a:t>にログインをすると、「ホーム」の画面が表示されます。</a:t>
            </a:r>
            <a:br>
              <a:rPr lang="ja-JP" altLang="en-US" sz="2549" b="1" dirty="0">
                <a:solidFill>
                  <a:schemeClr val="lt1"/>
                </a:solidFill>
              </a:rPr>
            </a:br>
            <a:r>
              <a:rPr lang="ja-JP" altLang="en-US" sz="2549" b="1" dirty="0">
                <a:solidFill>
                  <a:schemeClr val="lt1"/>
                </a:solidFill>
              </a:rPr>
              <a:t>従業員は、ホーム画面から </a:t>
            </a:r>
            <a:r>
              <a:rPr lang="en-US" altLang="ja-JP" sz="2549" b="1" dirty="0">
                <a:solidFill>
                  <a:schemeClr val="lt1"/>
                </a:solidFill>
              </a:rPr>
              <a:t>HRMOS </a:t>
            </a:r>
            <a:r>
              <a:rPr lang="ja-JP" altLang="en-US" sz="2549" b="1" dirty="0">
                <a:solidFill>
                  <a:schemeClr val="lt1"/>
                </a:solidFill>
              </a:rPr>
              <a:t>におけるあらゆる業務をはじめることがで</a:t>
            </a:r>
            <a:r>
              <a:rPr lang="ja-JP" altLang="en-US" sz="2549" b="1" dirty="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きます。</a:t>
            </a:r>
            <a:endParaRPr dirty="0"/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433" y="2849107"/>
            <a:ext cx="9305179" cy="6037243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1" name="Google Shape;171;p7"/>
          <p:cNvSpPr/>
          <p:nvPr/>
        </p:nvSpPr>
        <p:spPr>
          <a:xfrm>
            <a:off x="10330345" y="2849107"/>
            <a:ext cx="7202400" cy="6037243"/>
          </a:xfrm>
          <a:prstGeom prst="roundRect">
            <a:avLst>
              <a:gd name="adj" fmla="val 358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altLang="ja-JP" sz="1800" b="1" dirty="0">
                <a:solidFill>
                  <a:schemeClr val="lt1"/>
                </a:solidFill>
              </a:rPr>
              <a:t>【</a:t>
            </a:r>
            <a:r>
              <a:rPr lang="ja-JP" altLang="en-US" sz="1800" b="1">
                <a:solidFill>
                  <a:schemeClr val="lt1"/>
                </a:solidFill>
              </a:rPr>
              <a:t>ホーム</a:t>
            </a:r>
            <a:r>
              <a:rPr lang="ja-JP" altLang="en-US" sz="1800" b="1" dirty="0">
                <a:solidFill>
                  <a:schemeClr val="lt1"/>
                </a:solidFill>
              </a:rPr>
              <a:t>画面で</a:t>
            </a:r>
            <a:r>
              <a:rPr lang="ja-JP" altLang="en-US" sz="1800" b="1">
                <a:solidFill>
                  <a:schemeClr val="lt1"/>
                </a:solidFill>
              </a:rPr>
              <a:t>出来ること</a:t>
            </a:r>
            <a:r>
              <a:rPr lang="en-US" altLang="ja-JP" sz="1800" b="1" dirty="0">
                <a:solidFill>
                  <a:schemeClr val="lt1"/>
                </a:solidFill>
              </a:rPr>
              <a:t>】</a:t>
            </a:r>
          </a:p>
          <a:p>
            <a:pPr>
              <a:lnSpc>
                <a:spcPct val="115000"/>
              </a:lnSpc>
            </a:pPr>
            <a:r>
              <a:rPr lang="en-US" sz="1800" b="1" dirty="0">
                <a:solidFill>
                  <a:srgbClr val="FF0000"/>
                </a:solidFill>
              </a:rPr>
              <a:t>※</a:t>
            </a:r>
            <a:r>
              <a:rPr lang="en-US" sz="1800" b="1" dirty="0" err="1">
                <a:solidFill>
                  <a:srgbClr val="FF0000"/>
                </a:solidFill>
              </a:rPr>
              <a:t>必要に応じて編集してください</a:t>
            </a:r>
            <a:r>
              <a:rPr lang="en-US" sz="1800" b="1" dirty="0">
                <a:solidFill>
                  <a:srgbClr val="FF0000"/>
                </a:solidFill>
              </a:rPr>
              <a:t>※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</a:pPr>
            <a:endParaRPr sz="1800" b="1" dirty="0">
              <a:solidFill>
                <a:schemeClr val="lt1"/>
              </a:solidFill>
            </a:endParaRPr>
          </a:p>
          <a:p>
            <a:pPr marL="285750" indent="-285750">
              <a:lnSpc>
                <a:spcPct val="115000"/>
              </a:lnSpc>
              <a:buSzPts val="2400"/>
              <a:buFont typeface="Arial"/>
              <a:buChar char="•"/>
            </a:pPr>
            <a:r>
              <a:rPr lang="en-US" altLang="ja-JP" sz="1800" b="1" dirty="0">
                <a:solidFill>
                  <a:schemeClr val="lt1"/>
                </a:solidFill>
              </a:rPr>
              <a:t>HRMOS </a:t>
            </a:r>
            <a:r>
              <a:rPr lang="ja-JP" altLang="en-US" sz="1800" b="1" dirty="0">
                <a:solidFill>
                  <a:schemeClr val="lt1"/>
                </a:solidFill>
              </a:rPr>
              <a:t>の各業務におけるリマインダーの一覧</a:t>
            </a:r>
            <a:r>
              <a:rPr lang="ja-JP" altLang="en-US" sz="1800" b="1">
                <a:solidFill>
                  <a:schemeClr val="lt1"/>
                </a:solidFill>
              </a:rPr>
              <a:t>表示、および</a:t>
            </a:r>
            <a:r>
              <a:rPr lang="ja-JP" altLang="en-US" sz="1800" b="1" dirty="0">
                <a:solidFill>
                  <a:schemeClr val="lt1"/>
                </a:solidFill>
              </a:rPr>
              <a:t>内容の確認</a:t>
            </a:r>
            <a:endParaRPr dirty="0"/>
          </a:p>
          <a:p>
            <a:pPr marL="285750" indent="-285750">
              <a:lnSpc>
                <a:spcPct val="115000"/>
              </a:lnSpc>
              <a:buSzPts val="2400"/>
              <a:buFont typeface="Arial"/>
              <a:buChar char="•"/>
            </a:pPr>
            <a:r>
              <a:rPr lang="ja-JP" altLang="en-US" sz="1800" b="1" dirty="0">
                <a:solidFill>
                  <a:schemeClr val="lt1"/>
                </a:solidFill>
              </a:rPr>
              <a:t>各業務画面へのクイックなアクセス（</a:t>
            </a:r>
            <a:r>
              <a:rPr lang="en-US" altLang="ja-JP" sz="1800" b="1" dirty="0">
                <a:solidFill>
                  <a:schemeClr val="lt1"/>
                </a:solidFill>
              </a:rPr>
              <a:t>CORE</a:t>
            </a:r>
            <a:r>
              <a:rPr lang="ja-JP" altLang="en-US" sz="1800" b="1" dirty="0">
                <a:solidFill>
                  <a:schemeClr val="lt1"/>
                </a:solidFill>
              </a:rPr>
              <a:t>・評価・</a:t>
            </a:r>
            <a:r>
              <a:rPr lang="en-US" altLang="ja-JP" sz="1800" b="1" dirty="0">
                <a:solidFill>
                  <a:schemeClr val="lt1"/>
                </a:solidFill>
              </a:rPr>
              <a:t>360°</a:t>
            </a:r>
            <a:r>
              <a:rPr lang="ja-JP" altLang="en-US" sz="1800" b="1" dirty="0">
                <a:solidFill>
                  <a:schemeClr val="lt1"/>
                </a:solidFill>
              </a:rPr>
              <a:t>フィードバック・ワークフローなど）</a:t>
            </a:r>
            <a:endParaRPr dirty="0"/>
          </a:p>
          <a:p>
            <a:pPr marL="285750" indent="-285750">
              <a:lnSpc>
                <a:spcPct val="115000"/>
              </a:lnSpc>
              <a:buSzPts val="2400"/>
              <a:buFont typeface="Arial"/>
              <a:buChar char="•"/>
            </a:pPr>
            <a:r>
              <a:rPr lang="ja-JP" altLang="en-US" sz="1800" b="1" dirty="0">
                <a:solidFill>
                  <a:schemeClr val="lt1"/>
                </a:solidFill>
              </a:rPr>
              <a:t>自組織やメンバーの情報へのクイックなアクセス</a:t>
            </a:r>
            <a:endParaRPr dirty="0"/>
          </a:p>
          <a:p>
            <a:pPr marL="285750" indent="-285750">
              <a:lnSpc>
                <a:spcPct val="115000"/>
              </a:lnSpc>
              <a:buSzPts val="2400"/>
              <a:buFont typeface="Arial"/>
              <a:buChar char="•"/>
            </a:pPr>
            <a:r>
              <a:rPr lang="ja-JP" altLang="en-US" sz="1800" b="1" dirty="0">
                <a:solidFill>
                  <a:schemeClr val="lt1"/>
                </a:solidFill>
              </a:rPr>
              <a:t>メンバーのコンディションの変化や</a:t>
            </a:r>
            <a:r>
              <a:rPr lang="ja-JP" altLang="en-US" sz="1800" b="1">
                <a:solidFill>
                  <a:schemeClr val="lt1"/>
                </a:solidFill>
              </a:rPr>
              <a:t>アクティビティの把握</a:t>
            </a:r>
            <a:r>
              <a:rPr lang="ja-JP" altLang="en-US" sz="1800" b="1" dirty="0">
                <a:solidFill>
                  <a:schemeClr val="lt1"/>
                </a:solidFill>
              </a:rPr>
              <a:t>（組織長の場合）</a:t>
            </a:r>
            <a:endParaRPr dirty="0"/>
          </a:p>
          <a:p>
            <a:pPr marL="285750" indent="-285750">
              <a:lnSpc>
                <a:spcPct val="115000"/>
              </a:lnSpc>
              <a:buSzPts val="2400"/>
              <a:buFont typeface="Arial"/>
              <a:buChar char="•"/>
            </a:pPr>
            <a:r>
              <a:rPr lang="ja-JP" altLang="en-US" sz="1800" b="1" dirty="0">
                <a:solidFill>
                  <a:schemeClr val="lt1"/>
                </a:solidFill>
              </a:rPr>
              <a:t>今月の入社者の把握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" y="2438400"/>
            <a:ext cx="56769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6"/>
          <p:cNvSpPr/>
          <p:nvPr/>
        </p:nvSpPr>
        <p:spPr>
          <a:xfrm>
            <a:off x="1959825" y="8593875"/>
            <a:ext cx="5052900" cy="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endParaRPr sz="22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1647825" y="4746900"/>
            <a:ext cx="56769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被評価者の操作</a:t>
            </a:r>
            <a:endParaRPr sz="6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7112" y="3112"/>
            <a:ext cx="9144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RMOS_EX">
      <a:dk1>
        <a:srgbClr val="FFFFFF"/>
      </a:dk1>
      <a:lt1>
        <a:srgbClr val="1971C4"/>
      </a:lt1>
      <a:dk2>
        <a:srgbClr val="000000"/>
      </a:dk2>
      <a:lt2>
        <a:srgbClr val="AAAAAA"/>
      </a:lt2>
      <a:accent1>
        <a:srgbClr val="0C539B"/>
      </a:accent1>
      <a:accent2>
        <a:srgbClr val="FD9B4B"/>
      </a:accent2>
      <a:accent3>
        <a:srgbClr val="E84983"/>
      </a:accent3>
      <a:accent4>
        <a:srgbClr val="FDD14B"/>
      </a:accent4>
      <a:accent5>
        <a:srgbClr val="00ACAB"/>
      </a:accent5>
      <a:accent6>
        <a:srgbClr val="E3EFF6"/>
      </a:accent6>
      <a:hlink>
        <a:srgbClr val="1481C6"/>
      </a:hlink>
      <a:folHlink>
        <a:srgbClr val="1481C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RMOSマス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15268</TotalTime>
  <Words>776</Words>
  <Application>Microsoft Macintosh PowerPoint</Application>
  <PresentationFormat>ユーザー設定</PresentationFormat>
  <Paragraphs>178</Paragraphs>
  <Slides>27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27</vt:i4>
      </vt:variant>
    </vt:vector>
  </HeadingPairs>
  <TitlesOfParts>
    <vt:vector size="31" baseType="lpstr">
      <vt:lpstr>Arial</vt:lpstr>
      <vt:lpstr>Calibri</vt:lpstr>
      <vt:lpstr>Office Theme</vt:lpstr>
      <vt:lpstr>HRMOSマスタ</vt:lpstr>
      <vt:lpstr>管理者の方へのお願い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佐藤 颯</cp:lastModifiedBy>
  <cp:revision>13</cp:revision>
  <dcterms:modified xsi:type="dcterms:W3CDTF">2026-04-28T00:48:59Z</dcterms:modified>
</cp:coreProperties>
</file>